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3" r:id="rId1"/>
  </p:sldMasterIdLst>
  <p:notesMasterIdLst>
    <p:notesMasterId r:id="rId54"/>
  </p:notesMasterIdLst>
  <p:handoutMasterIdLst>
    <p:handoutMasterId r:id="rId55"/>
  </p:handoutMasterIdLst>
  <p:sldIdLst>
    <p:sldId id="261" r:id="rId2"/>
    <p:sldId id="259" r:id="rId3"/>
    <p:sldId id="311" r:id="rId4"/>
    <p:sldId id="283" r:id="rId5"/>
    <p:sldId id="260" r:id="rId6"/>
    <p:sldId id="267" r:id="rId7"/>
    <p:sldId id="266" r:id="rId8"/>
    <p:sldId id="310" r:id="rId9"/>
    <p:sldId id="318" r:id="rId10"/>
    <p:sldId id="319" r:id="rId11"/>
    <p:sldId id="316" r:id="rId12"/>
    <p:sldId id="321" r:id="rId13"/>
    <p:sldId id="320" r:id="rId14"/>
    <p:sldId id="312" r:id="rId15"/>
    <p:sldId id="270" r:id="rId16"/>
    <p:sldId id="272" r:id="rId17"/>
    <p:sldId id="273" r:id="rId18"/>
    <p:sldId id="281" r:id="rId19"/>
    <p:sldId id="277" r:id="rId20"/>
    <p:sldId id="282" r:id="rId21"/>
    <p:sldId id="278" r:id="rId22"/>
    <p:sldId id="279" r:id="rId23"/>
    <p:sldId id="284" r:id="rId24"/>
    <p:sldId id="286" r:id="rId25"/>
    <p:sldId id="287" r:id="rId26"/>
    <p:sldId id="288" r:id="rId27"/>
    <p:sldId id="289" r:id="rId28"/>
    <p:sldId id="313" r:id="rId29"/>
    <p:sldId id="290" r:id="rId30"/>
    <p:sldId id="323" r:id="rId31"/>
    <p:sldId id="292" r:id="rId32"/>
    <p:sldId id="293" r:id="rId33"/>
    <p:sldId id="295" r:id="rId34"/>
    <p:sldId id="296" r:id="rId35"/>
    <p:sldId id="324" r:id="rId36"/>
    <p:sldId id="300" r:id="rId37"/>
    <p:sldId id="298" r:id="rId38"/>
    <p:sldId id="301" r:id="rId39"/>
    <p:sldId id="314" r:id="rId40"/>
    <p:sldId id="303" r:id="rId41"/>
    <p:sldId id="304" r:id="rId42"/>
    <p:sldId id="305" r:id="rId43"/>
    <p:sldId id="306" r:id="rId44"/>
    <p:sldId id="326" r:id="rId45"/>
    <p:sldId id="327" r:id="rId46"/>
    <p:sldId id="329" r:id="rId47"/>
    <p:sldId id="308" r:id="rId48"/>
    <p:sldId id="307" r:id="rId49"/>
    <p:sldId id="280" r:id="rId50"/>
    <p:sldId id="330" r:id="rId51"/>
    <p:sldId id="309" r:id="rId52"/>
    <p:sldId id="265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嘉禾" initials="石嘉禾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111"/>
    <a:srgbClr val="E9E9F3"/>
    <a:srgbClr val="FFFFFF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16.wmf"/><Relationship Id="rId1" Type="http://schemas.openxmlformats.org/officeDocument/2006/relationships/image" Target="../media/image51.wmf"/><Relationship Id="rId4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1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16.wmf"/><Relationship Id="rId1" Type="http://schemas.openxmlformats.org/officeDocument/2006/relationships/image" Target="../media/image61.wmf"/><Relationship Id="rId4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5" Type="http://schemas.openxmlformats.org/officeDocument/2006/relationships/image" Target="../media/image101.emf"/><Relationship Id="rId4" Type="http://schemas.openxmlformats.org/officeDocument/2006/relationships/image" Target="../media/image10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7" Type="http://schemas.openxmlformats.org/officeDocument/2006/relationships/image" Target="../media/image128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6" Type="http://schemas.openxmlformats.org/officeDocument/2006/relationships/image" Target="../media/image150.wmf"/><Relationship Id="rId5" Type="http://schemas.openxmlformats.org/officeDocument/2006/relationships/image" Target="../media/image149.wmf"/><Relationship Id="rId4" Type="http://schemas.openxmlformats.org/officeDocument/2006/relationships/image" Target="../media/image14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37A3AEC-9959-4659-8C2D-464DF65700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3A095B-7CC8-4F16-AB4C-83D23AED1B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E8184-9FE8-4349-B87C-666E4E4DEC3A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CE8E41-5FA2-4A1D-BE92-E9CC7060B8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9EC588-344B-45ED-A737-05F2631A1E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2B78A-0C3F-47DE-AB64-4A14A3DC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12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AE4C6-FFF2-4A6C-8E03-57BAE0261B8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85A0F-8DA4-42E7-B738-85CCCB59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7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描述声场既需要声压，也需要声质点振速。声压由</a:t>
            </a:r>
            <a:r>
              <a:rPr lang="en-US" altLang="zh-CN" dirty="0"/>
              <a:t>…</a:t>
            </a:r>
            <a:r>
              <a:rPr lang="zh-CN" altLang="en-US" dirty="0"/>
              <a:t>确定，振速描述了什么。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220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687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系数成比例，邻近甚至反向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72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此时最占优声源无需对密度进行搜索。补一张图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814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635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高斯的时候注意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360</a:t>
            </a:r>
            <a:r>
              <a:rPr lang="zh-CN" altLang="en-US" dirty="0"/>
              <a:t>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99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声矢量传感器可以同时直接测量空间中一点的声压和质点振速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4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</a:t>
            </a:r>
            <a:r>
              <a:rPr lang="zh-CN" altLang="en-US" dirty="0"/>
              <a:t>到</a:t>
            </a:r>
            <a:r>
              <a:rPr lang="en-US" altLang="zh-CN" dirty="0"/>
              <a:t>50ms</a:t>
            </a:r>
            <a:r>
              <a:rPr lang="zh-CN" altLang="en-US" dirty="0"/>
              <a:t>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15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最优方向只能是强度向量存在的方向，我们在后续的方法中会进行改进。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2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，</a:t>
            </a:r>
            <a:r>
              <a:rPr lang="en-US" altLang="zh-CN" dirty="0"/>
              <a:t>FCM</a:t>
            </a:r>
            <a:r>
              <a:rPr lang="zh-CN" altLang="en-US" dirty="0"/>
              <a:t>等需要簇的数目；</a:t>
            </a:r>
            <a:r>
              <a:rPr lang="en-US" altLang="zh-CN" dirty="0"/>
              <a:t>adaptive k-means</a:t>
            </a:r>
            <a:r>
              <a:rPr lang="zh-CN" altLang="en-US" dirty="0"/>
              <a:t>以及基于密度的聚类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422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291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补充一真实图。公式写详细一点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成立的核心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50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highlight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32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F562-EC21-45C2-BC1A-6ED4C0ECCBF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2022/5/18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05" y="103404"/>
            <a:ext cx="8670146" cy="628424"/>
          </a:xfrm>
          <a:noFill/>
        </p:spPr>
        <p:txBody>
          <a:bodyPr/>
          <a:lstStyle>
            <a:lvl1pPr marL="0" indent="0">
              <a:buFontTx/>
              <a:buNone/>
              <a:defRPr u="none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20"/>
            <a:ext cx="10515600" cy="4351338"/>
          </a:xfrm>
        </p:spPr>
        <p:txBody>
          <a:bodyPr/>
          <a:lstStyle>
            <a:lvl1pPr>
              <a:defRPr b="1">
                <a:latin typeface="+mn-ea"/>
                <a:ea typeface="+mn-ea"/>
              </a:defRPr>
            </a:lvl1pPr>
            <a:lvl2pPr>
              <a:defRPr b="1">
                <a:latin typeface="+mn-ea"/>
                <a:ea typeface="+mn-ea"/>
              </a:defRPr>
            </a:lvl2pPr>
            <a:lvl3pPr>
              <a:defRPr b="1">
                <a:latin typeface="+mn-ea"/>
                <a:ea typeface="+mn-ea"/>
              </a:defRPr>
            </a:lvl3pPr>
            <a:lvl4pPr>
              <a:defRPr b="1">
                <a:latin typeface="+mn-ea"/>
                <a:ea typeface="+mn-ea"/>
              </a:defRPr>
            </a:lvl4pPr>
            <a:lvl5pPr>
              <a:defRPr b="1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7F5E-F8DA-4793-9DF1-554743EB529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2022/5/18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7950" y="6183467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r>
              <a:rPr lang="en-US" dirty="0"/>
              <a:t>/51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1C7177-406A-4D8E-9DD6-B47D3A2DD2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4838" y="57384"/>
            <a:ext cx="2648691" cy="712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背景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686458" y="6492875"/>
            <a:ext cx="1368143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A9649F-C8DD-44CA-97E2-02AAB6891743}" type="datetime1">
              <a:rPr lang="zh-CN" altLang="en-US" smtClean="0">
                <a:solidFill>
                  <a:prstClr val="white"/>
                </a:solidFill>
              </a:rPr>
              <a:t>2022/5/18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054600" y="6492876"/>
            <a:ext cx="3813176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67775" y="6492874"/>
            <a:ext cx="593724" cy="36512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74D590-72EB-4040-88D9-48621268911B}" type="slidenum">
              <a:rPr lang="zh-CN" altLang="en-US" smtClean="0">
                <a:solidFill>
                  <a:prstClr val="white"/>
                </a:solidFill>
              </a:rPr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518800"/>
            <a:ext cx="12192000" cy="134872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2" y="103404"/>
            <a:ext cx="10515600" cy="618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68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2BE3137-EFE6-4101-AB58-5F530B0F9E5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2022/5/18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email"/>
          <a:srcRect r="416"/>
          <a:stretch>
            <a:fillRect/>
          </a:stretch>
        </p:blipFill>
        <p:spPr>
          <a:xfrm>
            <a:off x="0" y="5538051"/>
            <a:ext cx="12192000" cy="131994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2402" y="419548"/>
            <a:ext cx="202600" cy="2043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52402" y="174913"/>
            <a:ext cx="202600" cy="2043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5105" y="297231"/>
            <a:ext cx="202600" cy="2043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A34186-CE3B-43A7-9520-41396A5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srgbClr val="A4000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2" b="86725"/>
          <a:stretch/>
        </p:blipFill>
        <p:spPr>
          <a:xfrm>
            <a:off x="0" y="-14242"/>
            <a:ext cx="12192000" cy="8273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64525BF-A934-4D86-81AC-B85B2B57991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4838" y="57384"/>
            <a:ext cx="2648691" cy="7125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5" r:id="rId3"/>
  </p:sldLayoutIdLst>
  <p:hf hdr="0" ftr="0" dt="0"/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 typeface="Wingdings" panose="05000000000000000000" pitchFamily="2" charset="2"/>
        <a:buChar char="n"/>
        <a:defRPr sz="3600" b="1" u="sng" kern="1200"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4.wmf"/><Relationship Id="rId12" Type="http://schemas.openxmlformats.org/officeDocument/2006/relationships/image" Target="../media/image28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sv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7.png"/><Relationship Id="rId5" Type="http://schemas.openxmlformats.org/officeDocument/2006/relationships/image" Target="../media/image16.wmf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5.wmf"/><Relationship Id="rId1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36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jpg"/><Relationship Id="rId11" Type="http://schemas.openxmlformats.org/officeDocument/2006/relationships/oleObject" Target="../embeddings/oleObject19.bin"/><Relationship Id="rId5" Type="http://schemas.openxmlformats.org/officeDocument/2006/relationships/image" Target="../media/image41.jpg"/><Relationship Id="rId10" Type="http://schemas.openxmlformats.org/officeDocument/2006/relationships/image" Target="../media/image39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48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.wmf"/><Relationship Id="rId11" Type="http://schemas.openxmlformats.org/officeDocument/2006/relationships/image" Target="../media/image53.png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7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3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60.png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6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5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wmf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63.wmf"/><Relationship Id="rId5" Type="http://schemas.openxmlformats.org/officeDocument/2006/relationships/image" Target="../media/image61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6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image" Target="../media/image69.pn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6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79.png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svg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27.png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8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9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image" Target="../media/image96.png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9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101.emf"/><Relationship Id="rId18" Type="http://schemas.openxmlformats.org/officeDocument/2006/relationships/image" Target="../media/image10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3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60.bin"/><Relationship Id="rId19" Type="http://schemas.openxmlformats.org/officeDocument/2006/relationships/image" Target="../media/image105.png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62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9.png"/><Relationship Id="rId11" Type="http://schemas.openxmlformats.org/officeDocument/2006/relationships/image" Target="../media/image110.png"/><Relationship Id="rId5" Type="http://schemas.openxmlformats.org/officeDocument/2006/relationships/image" Target="../media/image106.wmf"/><Relationship Id="rId10" Type="http://schemas.openxmlformats.org/officeDocument/2006/relationships/image" Target="../media/image108.wmf"/><Relationship Id="rId4" Type="http://schemas.openxmlformats.org/officeDocument/2006/relationships/oleObject" Target="../embeddings/oleObject64.bin"/><Relationship Id="rId9" Type="http://schemas.openxmlformats.org/officeDocument/2006/relationships/oleObject" Target="../embeddings/oleObject6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26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3.wmf"/><Relationship Id="rId12" Type="http://schemas.openxmlformats.org/officeDocument/2006/relationships/oleObject" Target="../embeddings/oleObject71.bin"/><Relationship Id="rId17" Type="http://schemas.openxmlformats.org/officeDocument/2006/relationships/image" Target="../media/image12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3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125.wmf"/><Relationship Id="rId5" Type="http://schemas.openxmlformats.org/officeDocument/2006/relationships/image" Target="../media/image122.wmf"/><Relationship Id="rId15" Type="http://schemas.openxmlformats.org/officeDocument/2006/relationships/image" Target="../media/image127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124.wmf"/><Relationship Id="rId14" Type="http://schemas.openxmlformats.org/officeDocument/2006/relationships/oleObject" Target="../embeddings/oleObject7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4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79.bin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3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0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10" Type="http://schemas.openxmlformats.org/officeDocument/2006/relationships/image" Target="../media/image137.wmf"/><Relationship Id="rId4" Type="http://schemas.openxmlformats.org/officeDocument/2006/relationships/image" Target="../media/image141.png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3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148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45.wmf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15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8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147.wmf"/><Relationship Id="rId5" Type="http://schemas.openxmlformats.org/officeDocument/2006/relationships/image" Target="../media/image152.png"/><Relationship Id="rId15" Type="http://schemas.openxmlformats.org/officeDocument/2006/relationships/image" Target="../media/image149.wmf"/><Relationship Id="rId10" Type="http://schemas.openxmlformats.org/officeDocument/2006/relationships/oleObject" Target="../embeddings/oleObject85.bin"/><Relationship Id="rId4" Type="http://schemas.openxmlformats.org/officeDocument/2006/relationships/image" Target="../media/image151.png"/><Relationship Id="rId9" Type="http://schemas.openxmlformats.org/officeDocument/2006/relationships/image" Target="../media/image146.wmf"/><Relationship Id="rId14" Type="http://schemas.openxmlformats.org/officeDocument/2006/relationships/oleObject" Target="../embeddings/oleObject87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jp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png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0.wmf"/><Relationship Id="rId3" Type="http://schemas.openxmlformats.org/officeDocument/2006/relationships/oleObject" Target="../embeddings/oleObject5.bin"/><Relationship Id="rId7" Type="http://schemas.openxmlformats.org/officeDocument/2006/relationships/image" Target="../media/image21.png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11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6.wmf"/><Relationship Id="rId9" Type="http://schemas.openxmlformats.org/officeDocument/2006/relationships/image" Target="../media/image18.wmf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02D8BF-91BE-47CF-84AB-F9BFF5C9D864}"/>
              </a:ext>
            </a:extLst>
          </p:cNvPr>
          <p:cNvSpPr txBox="1"/>
          <p:nvPr/>
        </p:nvSpPr>
        <p:spPr>
          <a:xfrm>
            <a:off x="1076036" y="1625601"/>
            <a:ext cx="10039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+mj-ea"/>
                <a:ea typeface="+mj-ea"/>
              </a:rPr>
              <a:t>室内环境中基于声矢量传感器的多声源</a:t>
            </a:r>
            <a:r>
              <a:rPr lang="zh-CN" altLang="en-US" sz="4800" b="1" dirty="0">
                <a:latin typeface="+mj-lt"/>
                <a:ea typeface="+mj-ea"/>
              </a:rPr>
              <a:t>波达方向</a:t>
            </a:r>
            <a:r>
              <a:rPr lang="zh-CN" altLang="en-US" sz="4800" b="1" dirty="0">
                <a:latin typeface="+mj-ea"/>
                <a:ea typeface="+mj-ea"/>
              </a:rPr>
              <a:t>估计方法研究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4C389C-8884-495A-8718-3A673FB39EEB}"/>
              </a:ext>
            </a:extLst>
          </p:cNvPr>
          <p:cNvSpPr txBox="1"/>
          <p:nvPr/>
        </p:nvSpPr>
        <p:spPr>
          <a:xfrm>
            <a:off x="8575962" y="4155272"/>
            <a:ext cx="25400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答辩人：耿建华</a:t>
            </a:r>
            <a:endParaRPr lang="en-US" altLang="zh-CN" sz="2600" b="1" dirty="0"/>
          </a:p>
          <a:p>
            <a:r>
              <a:rPr lang="zh-CN" altLang="en-US" sz="2600" b="1" dirty="0"/>
              <a:t>指导老师：娄鑫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F6859-A740-48A8-8819-51A6606357A0}"/>
              </a:ext>
            </a:extLst>
          </p:cNvPr>
          <p:cNvSpPr txBox="1"/>
          <p:nvPr/>
        </p:nvSpPr>
        <p:spPr>
          <a:xfrm>
            <a:off x="9268690" y="5232399"/>
            <a:ext cx="1847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b="1" dirty="0"/>
              <a:t>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12316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5D324-65DB-4750-AAE8-A7DC7E60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时域接收信号模型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E264907-07B9-4C10-A5F5-D15FF607B3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33083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8" name="Equation" r:id="rId4" imgW="152280" imgH="253800" progId="Equation.DSMT4">
                  <p:embed/>
                </p:oleObj>
              </mc:Choice>
              <mc:Fallback>
                <p:oleObj name="Equation" r:id="rId4" imgW="152280" imgH="2538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E264907-07B9-4C10-A5F5-D15FF607B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33083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F719B41-7219-4CC4-9B08-6453994D50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854759"/>
              </p:ext>
            </p:extLst>
          </p:nvPr>
        </p:nvGraphicFramePr>
        <p:xfrm>
          <a:off x="5874224" y="4727921"/>
          <a:ext cx="5587863" cy="860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9" name="Equation" r:id="rId6" imgW="5689440" imgH="838080" progId="Equation.DSMT4">
                  <p:embed/>
                </p:oleObj>
              </mc:Choice>
              <mc:Fallback>
                <p:oleObj name="Equation" r:id="rId6" imgW="5689440" imgH="8380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F719B41-7219-4CC4-9B08-6453994D50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74224" y="4727921"/>
                        <a:ext cx="5587863" cy="860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BF1ED77-32A4-4E23-AA57-7DA19520E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046701"/>
              </p:ext>
            </p:extLst>
          </p:nvPr>
        </p:nvGraphicFramePr>
        <p:xfrm>
          <a:off x="664017" y="4727921"/>
          <a:ext cx="3925659" cy="829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30" name="Equation" r:id="rId8" imgW="3987720" imgH="812520" progId="Equation.DSMT4">
                  <p:embed/>
                </p:oleObj>
              </mc:Choice>
              <mc:Fallback>
                <p:oleObj name="Equation" r:id="rId8" imgW="3987720" imgH="81252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BF1ED77-32A4-4E23-AA57-7DA19520E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4017" y="4727921"/>
                        <a:ext cx="3925659" cy="829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6400F6C-AF98-4498-9931-BD7A7EE20A09}"/>
              </a:ext>
            </a:extLst>
          </p:cNvPr>
          <p:cNvSpPr txBox="1"/>
          <p:nvPr/>
        </p:nvSpPr>
        <p:spPr>
          <a:xfrm>
            <a:off x="527349" y="4047305"/>
            <a:ext cx="255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多个声源混响环境模型：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92DEF8-55EA-4A8F-B44C-D6447A170793}"/>
              </a:ext>
            </a:extLst>
          </p:cNvPr>
          <p:cNvSpPr txBox="1"/>
          <p:nvPr/>
        </p:nvSpPr>
        <p:spPr>
          <a:xfrm>
            <a:off x="5744915" y="4061122"/>
            <a:ext cx="35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改写为直接路径和反射路径的和：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2791B77-F619-4CA9-884B-3AC8F4572473}"/>
              </a:ext>
            </a:extLst>
          </p:cNvPr>
          <p:cNvGrpSpPr/>
          <p:nvPr/>
        </p:nvGrpSpPr>
        <p:grpSpPr>
          <a:xfrm>
            <a:off x="675227" y="1129098"/>
            <a:ext cx="3925659" cy="2610338"/>
            <a:chOff x="3178710" y="1311045"/>
            <a:chExt cx="5216313" cy="366927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475AD47-A1E4-4121-9145-40BDAA0447F9}"/>
                </a:ext>
              </a:extLst>
            </p:cNvPr>
            <p:cNvGrpSpPr/>
            <p:nvPr/>
          </p:nvGrpSpPr>
          <p:grpSpPr>
            <a:xfrm>
              <a:off x="3178710" y="1311045"/>
              <a:ext cx="5216313" cy="3669277"/>
              <a:chOff x="5722618" y="1311045"/>
              <a:chExt cx="5216313" cy="366927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88E2100-A17C-41B8-8F67-DBFE43BDEA3A}"/>
                  </a:ext>
                </a:extLst>
              </p:cNvPr>
              <p:cNvGrpSpPr/>
              <p:nvPr/>
            </p:nvGrpSpPr>
            <p:grpSpPr>
              <a:xfrm>
                <a:off x="5722618" y="1320804"/>
                <a:ext cx="5216312" cy="3659518"/>
                <a:chOff x="5722618" y="1320804"/>
                <a:chExt cx="5216312" cy="3659518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F18644A-6125-44AF-9CD1-8FD992FDA71C}"/>
                    </a:ext>
                  </a:extLst>
                </p:cNvPr>
                <p:cNvSpPr/>
                <p:nvPr/>
              </p:nvSpPr>
              <p:spPr>
                <a:xfrm>
                  <a:off x="5722618" y="1320804"/>
                  <a:ext cx="5216312" cy="3659518"/>
                </a:xfrm>
                <a:prstGeom prst="rect">
                  <a:avLst/>
                </a:prstGeom>
                <a:noFill/>
                <a:ln w="25400" cap="rnd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MT"/>
                    <a:ea typeface="华文中宋" panose="02010600040101010101" pitchFamily="2" charset="-122"/>
                  </a:endParaRPr>
                </a:p>
              </p:txBody>
            </p:sp>
            <p:cxnSp>
              <p:nvCxnSpPr>
                <p:cNvPr id="34" name="直接箭头连接符 33">
                  <a:extLst>
                    <a:ext uri="{FF2B5EF4-FFF2-40B4-BE49-F238E27FC236}">
                      <a16:creationId xmlns:a16="http://schemas.microsoft.com/office/drawing/2014/main" id="{EA8E520D-7D6D-4C7F-8BA4-1993322ED8C5}"/>
                    </a:ext>
                  </a:extLst>
                </p:cNvPr>
                <p:cNvCxnSpPr/>
                <p:nvPr/>
              </p:nvCxnSpPr>
              <p:spPr>
                <a:xfrm>
                  <a:off x="6768540" y="3776983"/>
                  <a:ext cx="2161848" cy="607854"/>
                </a:xfrm>
                <a:prstGeom prst="straightConnector1">
                  <a:avLst/>
                </a:prstGeom>
                <a:noFill/>
                <a:ln w="15875" cap="rnd" cmpd="sng" algn="ctr">
                  <a:solidFill>
                    <a:srgbClr val="FF0000"/>
                  </a:solidFill>
                  <a:prstDash val="solid"/>
                  <a:tailEnd type="stealth"/>
                </a:ln>
                <a:effectLst/>
              </p:spPr>
            </p:cxn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72E530A7-6557-4DB0-B17B-4223904D1B0C}"/>
                    </a:ext>
                  </a:extLst>
                </p:cNvPr>
                <p:cNvCxnSpPr/>
                <p:nvPr/>
              </p:nvCxnSpPr>
              <p:spPr>
                <a:xfrm flipV="1">
                  <a:off x="6766948" y="1320806"/>
                  <a:ext cx="1076047" cy="2456177"/>
                </a:xfrm>
                <a:prstGeom prst="straightConnector1">
                  <a:avLst/>
                </a:prstGeom>
                <a:noFill/>
                <a:ln w="15875" cap="rnd" cmpd="sng" algn="ctr">
                  <a:solidFill>
                    <a:srgbClr val="FC8604"/>
                  </a:solidFill>
                  <a:prstDash val="dash"/>
                  <a:headEnd type="none"/>
                  <a:tailEnd type="stealth"/>
                </a:ln>
                <a:effectLst/>
              </p:spPr>
            </p:cxnSp>
            <p:cxnSp>
              <p:nvCxnSpPr>
                <p:cNvPr id="36" name="直接箭头连接符 35">
                  <a:extLst>
                    <a:ext uri="{FF2B5EF4-FFF2-40B4-BE49-F238E27FC236}">
                      <a16:creationId xmlns:a16="http://schemas.microsoft.com/office/drawing/2014/main" id="{3915625A-2EE8-4D95-8AB1-403989E634D3}"/>
                    </a:ext>
                  </a:extLst>
                </p:cNvPr>
                <p:cNvCxnSpPr/>
                <p:nvPr/>
              </p:nvCxnSpPr>
              <p:spPr>
                <a:xfrm>
                  <a:off x="7842995" y="1320804"/>
                  <a:ext cx="1087393" cy="3064033"/>
                </a:xfrm>
                <a:prstGeom prst="straightConnector1">
                  <a:avLst/>
                </a:prstGeom>
                <a:noFill/>
                <a:ln w="15875" cap="rnd" cmpd="sng" algn="ctr">
                  <a:solidFill>
                    <a:srgbClr val="FC8604"/>
                  </a:solidFill>
                  <a:prstDash val="dash"/>
                  <a:headEnd type="none"/>
                  <a:tailEnd type="stealth"/>
                </a:ln>
                <a:effectLst/>
              </p:spPr>
            </p:cxnSp>
            <p:cxnSp>
              <p:nvCxnSpPr>
                <p:cNvPr id="37" name="直接箭头连接符 36">
                  <a:extLst>
                    <a:ext uri="{FF2B5EF4-FFF2-40B4-BE49-F238E27FC236}">
                      <a16:creationId xmlns:a16="http://schemas.microsoft.com/office/drawing/2014/main" id="{0E1AEA31-2AF6-4115-9AFD-493A081CF97C}"/>
                    </a:ext>
                  </a:extLst>
                </p:cNvPr>
                <p:cNvCxnSpPr/>
                <p:nvPr/>
              </p:nvCxnSpPr>
              <p:spPr>
                <a:xfrm>
                  <a:off x="7872989" y="2503126"/>
                  <a:ext cx="1057398" cy="1881711"/>
                </a:xfrm>
                <a:prstGeom prst="straightConnector1">
                  <a:avLst/>
                </a:prstGeom>
                <a:noFill/>
                <a:ln w="15875" cap="rnd" cmpd="sng" algn="ctr">
                  <a:solidFill>
                    <a:srgbClr val="004586">
                      <a:lumMod val="60000"/>
                      <a:lumOff val="40000"/>
                    </a:srgbClr>
                  </a:solidFill>
                  <a:prstDash val="solid"/>
                  <a:tailEnd type="stealth"/>
                </a:ln>
                <a:effectLst/>
              </p:spPr>
            </p:cxn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9150D8A-10BA-4C92-9105-6F1399110565}"/>
                    </a:ext>
                  </a:extLst>
                </p:cNvPr>
                <p:cNvSpPr txBox="1"/>
                <p:nvPr/>
              </p:nvSpPr>
              <p:spPr>
                <a:xfrm>
                  <a:off x="5916490" y="4158082"/>
                  <a:ext cx="1057398" cy="330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1600" b="1" kern="0" dirty="0">
                      <a:solidFill>
                        <a:prstClr val="black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声源</a:t>
                  </a:r>
                  <a:r>
                    <a:rPr lang="en-US" altLang="zh-CN" sz="1600" b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/>
                    <a:ea typeface="华文中宋" panose="02010600040101010101" pitchFamily="2" charset="-122"/>
                  </a:endParaRPr>
                </a:p>
              </p:txBody>
            </p:sp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F33DC0E2-88E5-4C8B-9CC2-E04B8524F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680" t="2963" r="31310"/>
                <a:stretch/>
              </p:blipFill>
              <p:spPr>
                <a:xfrm>
                  <a:off x="8845301" y="4402836"/>
                  <a:ext cx="196049" cy="508100"/>
                </a:xfrm>
                <a:prstGeom prst="rect">
                  <a:avLst/>
                </a:prstGeom>
              </p:spPr>
            </p:pic>
          </p:grp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D4E71B76-F7BC-4858-9555-D7BBC30EA0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5598" y="1311045"/>
                <a:ext cx="1323089" cy="1143211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5B9BD5"/>
                </a:solidFill>
                <a:prstDash val="dash"/>
                <a:miter lim="800000"/>
                <a:tailEnd type="triangle"/>
              </a:ln>
              <a:effectLst/>
            </p:spPr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EB8736A0-C20F-4E86-A88F-C27028666DD2}"/>
                  </a:ext>
                </a:extLst>
              </p:cNvPr>
              <p:cNvCxnSpPr>
                <a:cxnSpLocks/>
                <a:endCxn id="39" idx="0"/>
              </p:cNvCxnSpPr>
              <p:nvPr/>
            </p:nvCxnSpPr>
            <p:spPr>
              <a:xfrm flipH="1">
                <a:off x="8943326" y="2341308"/>
                <a:ext cx="1937246" cy="2061527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5B9BD5"/>
                </a:solidFill>
                <a:prstDash val="dash"/>
                <a:miter lim="800000"/>
                <a:tailEnd type="triangle"/>
              </a:ln>
              <a:effectLst/>
            </p:spPr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D9DA6B79-56FF-4CE5-9826-655874E06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9073" y="1343853"/>
                <a:ext cx="1699858" cy="979456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5B9BD5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E147C47-51CA-4D12-ACD7-AA547965BFBB}"/>
                  </a:ext>
                </a:extLst>
              </p:cNvPr>
              <p:cNvSpPr txBox="1"/>
              <p:nvPr/>
            </p:nvSpPr>
            <p:spPr>
              <a:xfrm>
                <a:off x="7933295" y="4481491"/>
                <a:ext cx="899305" cy="475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AVS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图形 18" descr="音量">
              <a:extLst>
                <a:ext uri="{FF2B5EF4-FFF2-40B4-BE49-F238E27FC236}">
                  <a16:creationId xmlns:a16="http://schemas.microsoft.com/office/drawing/2014/main" id="{9E2320E8-0545-4807-9BAC-1241EC6A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39971" y="3420619"/>
              <a:ext cx="732246" cy="732246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53F96A-71EC-41C0-948F-F473F25C9A1B}"/>
                </a:ext>
              </a:extLst>
            </p:cNvPr>
            <p:cNvSpPr txBox="1"/>
            <p:nvPr/>
          </p:nvSpPr>
          <p:spPr>
            <a:xfrm>
              <a:off x="3944740" y="2040649"/>
              <a:ext cx="1076046" cy="330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声源</a:t>
              </a:r>
              <a:r>
                <a:rPr lang="en-US" altLang="zh-CN" sz="1600" b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8A20B40-9043-44B3-A192-64D2F78369FE}"/>
                </a:ext>
              </a:extLst>
            </p:cNvPr>
            <p:cNvSpPr txBox="1"/>
            <p:nvPr/>
          </p:nvSpPr>
          <p:spPr>
            <a:xfrm>
              <a:off x="7279264" y="1553232"/>
              <a:ext cx="900165" cy="330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混响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</a:endParaRPr>
            </a:p>
          </p:txBody>
        </p:sp>
        <p:pic>
          <p:nvPicPr>
            <p:cNvPr id="22" name="图形 21" descr="音量">
              <a:extLst>
                <a:ext uri="{FF2B5EF4-FFF2-40B4-BE49-F238E27FC236}">
                  <a16:creationId xmlns:a16="http://schemas.microsoft.com/office/drawing/2014/main" id="{8D9E6A9B-F985-451A-B3B0-30ED3E51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65194" y="2097892"/>
              <a:ext cx="732246" cy="73224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0DA5D60-5B89-499F-AEBA-27717268FD44}"/>
                </a:ext>
              </a:extLst>
            </p:cNvPr>
            <p:cNvSpPr txBox="1"/>
            <p:nvPr/>
          </p:nvSpPr>
          <p:spPr>
            <a:xfrm>
              <a:off x="4679153" y="4158082"/>
              <a:ext cx="1087393" cy="330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直达声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E68982-40CA-4DC4-955B-E6600D05ACC6}"/>
                </a:ext>
              </a:extLst>
            </p:cNvPr>
            <p:cNvSpPr txBox="1"/>
            <p:nvPr/>
          </p:nvSpPr>
          <p:spPr>
            <a:xfrm>
              <a:off x="4940470" y="3242557"/>
              <a:ext cx="1087393" cy="330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直达声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995D2E6F-409B-49AA-B440-D5EC94D8F990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flipH="1">
              <a:off x="6399418" y="4246997"/>
              <a:ext cx="606995" cy="155839"/>
            </a:xfrm>
            <a:prstGeom prst="straightConnector1">
              <a:avLst/>
            </a:prstGeom>
            <a:noFill/>
            <a:ln w="15875" cap="rnd" cmpd="sng" algn="ctr">
              <a:solidFill>
                <a:schemeClr val="bg1">
                  <a:lumMod val="85000"/>
                </a:schemeClr>
              </a:solidFill>
              <a:prstDash val="dash"/>
              <a:tailEnd type="stealth"/>
            </a:ln>
            <a:effectLst/>
          </p:spPr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0CB7ADA-3D91-4CF6-9047-3EA0F6083C41}"/>
                </a:ext>
              </a:extLst>
            </p:cNvPr>
            <p:cNvSpPr txBox="1"/>
            <p:nvPr/>
          </p:nvSpPr>
          <p:spPr>
            <a:xfrm>
              <a:off x="7138952" y="4392889"/>
              <a:ext cx="864506" cy="330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噪声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</a:endParaRPr>
            </a:p>
          </p:txBody>
        </p:sp>
        <p:pic>
          <p:nvPicPr>
            <p:cNvPr id="27" name="图形 26" descr="心跳">
              <a:extLst>
                <a:ext uri="{FF2B5EF4-FFF2-40B4-BE49-F238E27FC236}">
                  <a16:creationId xmlns:a16="http://schemas.microsoft.com/office/drawing/2014/main" id="{36ED8F6E-FEEF-4D19-A429-DB3E2D22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72252" y="3848938"/>
              <a:ext cx="607854" cy="607854"/>
            </a:xfrm>
            <a:prstGeom prst="rect">
              <a:avLst/>
            </a:prstGeom>
          </p:spPr>
        </p:pic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242BE247-30AA-4138-A51C-438D7DC32F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44915" y="1200463"/>
            <a:ext cx="4521373" cy="260543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4B06D1-176D-433B-B615-41626C60E6D5}"/>
              </a:ext>
            </a:extLst>
          </p:cNvPr>
          <p:cNvSpPr txBox="1"/>
          <p:nvPr/>
        </p:nvSpPr>
        <p:spPr>
          <a:xfrm>
            <a:off x="3918950" y="5973548"/>
            <a:ext cx="4354099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多路径传播使得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估计更加困难。</a:t>
            </a:r>
            <a:r>
              <a:rPr lang="zh-CN" altLang="en-US" b="1" dirty="0">
                <a:solidFill>
                  <a:srgbClr val="8D1111"/>
                </a:solidFill>
              </a:rPr>
              <a:t>  ☹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2A2599-D0C3-45D8-9B18-75383ECF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EE74C5E-D9CB-4BDE-B2E1-86A2448D52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952" y="1473201"/>
            <a:ext cx="6255173" cy="31077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B876A8-C4A1-43CB-9DD0-3074EB66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时频域接收信号模型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BF2E4AB-3547-46D2-A5D9-DA6F42DAF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188603"/>
              </p:ext>
            </p:extLst>
          </p:nvPr>
        </p:nvGraphicFramePr>
        <p:xfrm>
          <a:off x="519258" y="4580962"/>
          <a:ext cx="7454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2" name="Equation" r:id="rId4" imgW="7454880" imgH="1015920" progId="Equation.DSMT4">
                  <p:embed/>
                </p:oleObj>
              </mc:Choice>
              <mc:Fallback>
                <p:oleObj name="Equation" r:id="rId4" imgW="74548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258" y="4580962"/>
                        <a:ext cx="74549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C4DD8D5-5AEC-4FB2-8891-28822F04FE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169057"/>
              </p:ext>
            </p:extLst>
          </p:nvPr>
        </p:nvGraphicFramePr>
        <p:xfrm>
          <a:off x="519258" y="1594593"/>
          <a:ext cx="4445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3" name="Equation" r:id="rId6" imgW="4444920" imgH="736560" progId="Equation.DSMT4">
                  <p:embed/>
                </p:oleObj>
              </mc:Choice>
              <mc:Fallback>
                <p:oleObj name="Equation" r:id="rId6" imgW="44449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258" y="1594593"/>
                        <a:ext cx="44450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9FC8A4D-4F9B-4E28-93B7-39702455F21E}"/>
              </a:ext>
            </a:extLst>
          </p:cNvPr>
          <p:cNvSpPr txBox="1"/>
          <p:nvPr/>
        </p:nvSpPr>
        <p:spPr>
          <a:xfrm>
            <a:off x="399185" y="1118278"/>
            <a:ext cx="255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多个声源自由空间模型：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C6156A-F0C0-41EC-95E2-60837A6C41DB}"/>
              </a:ext>
            </a:extLst>
          </p:cNvPr>
          <p:cNvSpPr txBox="1"/>
          <p:nvPr/>
        </p:nvSpPr>
        <p:spPr>
          <a:xfrm>
            <a:off x="399184" y="2595576"/>
            <a:ext cx="255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多个声源混响环境模型：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B37F66C6-7CEC-41BC-86A5-8CE1FAF21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060172"/>
              </p:ext>
            </p:extLst>
          </p:nvPr>
        </p:nvGraphicFramePr>
        <p:xfrm>
          <a:off x="519258" y="2956559"/>
          <a:ext cx="52705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4" name="Equation" r:id="rId8" imgW="5270400" imgH="965160" progId="Equation.DSMT4">
                  <p:embed/>
                </p:oleObj>
              </mc:Choice>
              <mc:Fallback>
                <p:oleObj name="Equation" r:id="rId8" imgW="5270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258" y="2956559"/>
                        <a:ext cx="52705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65ED84A-035D-4118-B2A8-288E66A79E74}"/>
              </a:ext>
            </a:extLst>
          </p:cNvPr>
          <p:cNvSpPr txBox="1"/>
          <p:nvPr/>
        </p:nvSpPr>
        <p:spPr>
          <a:xfrm>
            <a:off x="399184" y="4211630"/>
            <a:ext cx="35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改写为直接路径和反射路径的和：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8CF366-8D4B-4C14-BE23-40A0D17B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7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CBB0-1EEF-4423-87E4-6B7A6A32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声场强度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FE479EF-F983-43CF-8FC3-E604B4EF53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789326"/>
              </p:ext>
            </p:extLst>
          </p:nvPr>
        </p:nvGraphicFramePr>
        <p:xfrm>
          <a:off x="7558085" y="4495416"/>
          <a:ext cx="3499427" cy="1255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7" name="Equation" r:id="rId3" imgW="3822480" imgH="1371600" progId="Equation.DSMT4">
                  <p:embed/>
                </p:oleObj>
              </mc:Choice>
              <mc:Fallback>
                <p:oleObj name="Equation" r:id="rId3" imgW="3822480" imgH="13716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8238E23-4E4E-4616-B056-FD79E4726A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8085" y="4495416"/>
                        <a:ext cx="3499427" cy="1255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47F316A-5057-4E81-A9BE-28CDC02E03F6}"/>
              </a:ext>
            </a:extLst>
          </p:cNvPr>
          <p:cNvSpPr txBox="1"/>
          <p:nvPr/>
        </p:nvSpPr>
        <p:spPr>
          <a:xfrm>
            <a:off x="7163118" y="3968499"/>
            <a:ext cx="336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时频域主动声强可以表示为：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14E842-A66B-4A36-8F64-7509D28F661C}"/>
              </a:ext>
            </a:extLst>
          </p:cNvPr>
          <p:cNvSpPr txBox="1"/>
          <p:nvPr/>
        </p:nvSpPr>
        <p:spPr>
          <a:xfrm>
            <a:off x="736714" y="3968499"/>
            <a:ext cx="429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b="1" dirty="0"/>
              <a:t>声强</a:t>
            </a:r>
            <a:r>
              <a:rPr lang="zh-CN" altLang="en-US" dirty="0"/>
              <a:t>描述了声场中空间一点的声能量的流通。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声强是</a:t>
            </a:r>
            <a:r>
              <a:rPr lang="zh-CN" altLang="en-US" b="1" dirty="0"/>
              <a:t>矢量</a:t>
            </a:r>
            <a:r>
              <a:rPr lang="zh-CN" altLang="en-US" dirty="0"/>
              <a:t>，既有大小也有方向。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时域声强可以表示为：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18D113-D733-452C-91E8-ACDC8E39B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5" y="1114560"/>
            <a:ext cx="3265567" cy="24608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749522-8BD1-4CA3-A9CB-0836245E9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18" y="1156093"/>
            <a:ext cx="3265567" cy="241932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221578F-3492-4228-8DFA-5AAD9C91A4DF}"/>
              </a:ext>
            </a:extLst>
          </p:cNvPr>
          <p:cNvGrpSpPr/>
          <p:nvPr/>
        </p:nvGrpSpPr>
        <p:grpSpPr>
          <a:xfrm>
            <a:off x="3396098" y="5994033"/>
            <a:ext cx="5601852" cy="369332"/>
            <a:chOff x="3396098" y="5994318"/>
            <a:chExt cx="5601852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6846C2-F71D-45B2-80A2-67BAA6E43398}"/>
                </a:ext>
              </a:extLst>
            </p:cNvPr>
            <p:cNvSpPr txBox="1"/>
            <p:nvPr/>
          </p:nvSpPr>
          <p:spPr>
            <a:xfrm>
              <a:off x="3396098" y="5994318"/>
              <a:ext cx="5601852" cy="369332"/>
            </a:xfrm>
            <a:prstGeom prst="rect">
              <a:avLst/>
            </a:prstGeom>
            <a:solidFill>
              <a:srgbClr val="E9E9F3"/>
            </a:solidFill>
            <a:ln cap="sq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/>
                  </a:solidFill>
                </a:rPr>
                <a:t>将声强             的方向视为时频点          处估计的</a:t>
              </a:r>
              <a:r>
                <a:rPr lang="en-US" altLang="zh-CN" b="1" dirty="0">
                  <a:solidFill>
                    <a:schemeClr val="tx1"/>
                  </a:solidFill>
                </a:rPr>
                <a:t>DOA</a:t>
              </a:r>
              <a:r>
                <a:rPr lang="zh-CN" altLang="en-US" b="1" dirty="0">
                  <a:solidFill>
                    <a:schemeClr val="tx1"/>
                  </a:solidFill>
                </a:rPr>
                <a:t>。</a:t>
              </a:r>
              <a:r>
                <a:rPr lang="zh-CN" altLang="en-US" b="1" dirty="0">
                  <a:solidFill>
                    <a:srgbClr val="8D1111"/>
                  </a:solidFill>
                </a:rPr>
                <a:t>  </a:t>
              </a:r>
              <a:r>
                <a:rPr lang="zh-CN" altLang="en-US" b="1" dirty="0">
                  <a:solidFill>
                    <a:schemeClr val="tx1"/>
                  </a:solidFill>
                </a:rPr>
                <a:t>      </a:t>
              </a:r>
            </a:p>
          </p:txBody>
        </p:sp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849E974C-5DA2-407C-ACCC-6F4FBC32C5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4556586"/>
                </p:ext>
              </p:extLst>
            </p:nvPr>
          </p:nvGraphicFramePr>
          <p:xfrm>
            <a:off x="4243778" y="6050679"/>
            <a:ext cx="6223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78" name="Equation" r:id="rId7" imgW="622080" imgH="304560" progId="Equation.DSMT4">
                    <p:embed/>
                  </p:oleObj>
                </mc:Choice>
                <mc:Fallback>
                  <p:oleObj name="Equation" r:id="rId7" imgW="622080" imgH="3045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43778" y="6050679"/>
                          <a:ext cx="6223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5C583FBC-FCE3-4BFC-AE13-EEB8958433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5884064"/>
                </p:ext>
              </p:extLst>
            </p:nvPr>
          </p:nvGraphicFramePr>
          <p:xfrm>
            <a:off x="6805224" y="6050679"/>
            <a:ext cx="5207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79" name="Equation" r:id="rId9" imgW="520560" imgH="304560" progId="Equation.DSMT4">
                    <p:embed/>
                  </p:oleObj>
                </mc:Choice>
                <mc:Fallback>
                  <p:oleObj name="Equation" r:id="rId9" imgW="520560" imgH="3045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805224" y="6050679"/>
                          <a:ext cx="5207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19305E-2F38-4011-8C82-F6E41EC8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r>
              <a:rPr lang="en-US"/>
              <a:t>/51</a:t>
            </a:r>
            <a:endParaRPr 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48A84C3-BE02-49B3-8990-8A7ABB0CB2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44163"/>
              </p:ext>
            </p:extLst>
          </p:nvPr>
        </p:nvGraphicFramePr>
        <p:xfrm>
          <a:off x="3411928" y="5371311"/>
          <a:ext cx="1663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0" name="Equation" r:id="rId11" imgW="1663560" imgH="355320" progId="Equation.DSMT4">
                  <p:embed/>
                </p:oleObj>
              </mc:Choice>
              <mc:Fallback>
                <p:oleObj name="Equation" r:id="rId11" imgW="16635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11928" y="5371311"/>
                        <a:ext cx="1663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051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6A5B8-AAAD-4A35-B960-073B10AE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05" y="103404"/>
            <a:ext cx="8670146" cy="628424"/>
          </a:xfrm>
        </p:spPr>
        <p:txBody>
          <a:bodyPr/>
          <a:lstStyle/>
          <a:p>
            <a:r>
              <a:rPr lang="zh-CN" altLang="en-US" dirty="0"/>
              <a:t>时域</a:t>
            </a:r>
            <a:r>
              <a:rPr lang="en-US" altLang="zh-CN" dirty="0"/>
              <a:t>DOA</a:t>
            </a:r>
            <a:r>
              <a:rPr lang="zh-CN" altLang="en-US" dirty="0"/>
              <a:t>估计算子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72C6D21-36BB-4349-B504-E2A975CB0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478434"/>
              </p:ext>
            </p:extLst>
          </p:nvPr>
        </p:nvGraphicFramePr>
        <p:xfrm>
          <a:off x="1746930" y="1436624"/>
          <a:ext cx="32639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8" name="Equation" r:id="rId3" imgW="3263760" imgH="736560" progId="Equation.DSMT4">
                  <p:embed/>
                </p:oleObj>
              </mc:Choice>
              <mc:Fallback>
                <p:oleObj name="Equation" r:id="rId3" imgW="3263760" imgH="7365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E65AF817-067A-4BFB-93A3-436EF0BB9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6930" y="1436624"/>
                        <a:ext cx="32639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74A573F-73C7-4307-8985-A1635B3903CC}"/>
              </a:ext>
            </a:extLst>
          </p:cNvPr>
          <p:cNvSpPr txBox="1"/>
          <p:nvPr/>
        </p:nvSpPr>
        <p:spPr>
          <a:xfrm>
            <a:off x="905284" y="986825"/>
            <a:ext cx="255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单个声源自由空间模型：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03C57F-F1B4-4100-BCDF-930A299186E5}"/>
              </a:ext>
            </a:extLst>
          </p:cNvPr>
          <p:cNvSpPr txBox="1"/>
          <p:nvPr/>
        </p:nvSpPr>
        <p:spPr>
          <a:xfrm>
            <a:off x="4217246" y="6082087"/>
            <a:ext cx="375750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仅适用于单源无混响场景。     </a:t>
            </a:r>
            <a:r>
              <a:rPr lang="zh-CN" altLang="en-US" b="1" dirty="0">
                <a:solidFill>
                  <a:srgbClr val="8D1111"/>
                </a:solidFill>
              </a:rPr>
              <a:t>☹</a:t>
            </a:r>
            <a:r>
              <a:rPr lang="zh-CN" altLang="en-US" b="1" dirty="0">
                <a:solidFill>
                  <a:schemeClr val="tx1"/>
                </a:solidFill>
              </a:rPr>
              <a:t>  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DA1848-F3A7-442B-AAF0-363076AF2390}"/>
              </a:ext>
            </a:extLst>
          </p:cNvPr>
          <p:cNvGrpSpPr/>
          <p:nvPr/>
        </p:nvGrpSpPr>
        <p:grpSpPr>
          <a:xfrm>
            <a:off x="7185546" y="1578591"/>
            <a:ext cx="3484419" cy="3458961"/>
            <a:chOff x="888423" y="2724506"/>
            <a:chExt cx="3484419" cy="3458961"/>
          </a:xfrm>
        </p:grpSpPr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FCA2C9C2-271D-46A7-A1B2-6AF6BB97B9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7976751"/>
                </p:ext>
              </p:extLst>
            </p:nvPr>
          </p:nvGraphicFramePr>
          <p:xfrm>
            <a:off x="1517271" y="3366039"/>
            <a:ext cx="26543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39" name="Equation" r:id="rId5" imgW="2654280" imgH="431640" progId="Equation.DSMT4">
                    <p:embed/>
                  </p:oleObj>
                </mc:Choice>
                <mc:Fallback>
                  <p:oleObj name="Equation" r:id="rId5" imgW="2654280" imgH="43164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E65AF817-067A-4BFB-93A3-436EF0BB96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17271" y="3366039"/>
                          <a:ext cx="2654300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1864FF3C-879D-45B0-B966-DEBEA53D5D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5569402"/>
                </p:ext>
              </p:extLst>
            </p:nvPr>
          </p:nvGraphicFramePr>
          <p:xfrm>
            <a:off x="1510921" y="4358227"/>
            <a:ext cx="2413000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40" name="Equation" r:id="rId7" imgW="2412720" imgH="774360" progId="Equation.DSMT4">
                    <p:embed/>
                  </p:oleObj>
                </mc:Choice>
                <mc:Fallback>
                  <p:oleObj name="Equation" r:id="rId7" imgW="2412720" imgH="774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10921" y="4358227"/>
                          <a:ext cx="2413000" cy="774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F4B43DCF-6989-429E-B2B6-D202D37902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8566739"/>
                </p:ext>
              </p:extLst>
            </p:nvPr>
          </p:nvGraphicFramePr>
          <p:xfrm>
            <a:off x="2639261" y="5249631"/>
            <a:ext cx="927100" cy="749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41" name="Equation" r:id="rId9" imgW="927000" imgH="749160" progId="Equation.DSMT4">
                    <p:embed/>
                  </p:oleObj>
                </mc:Choice>
                <mc:Fallback>
                  <p:oleObj name="Equation" r:id="rId9" imgW="927000" imgH="7491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9261" y="5249631"/>
                          <a:ext cx="927100" cy="749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8FC221-D52D-4D2F-8C11-ED599E2F2D0F}"/>
                </a:ext>
              </a:extLst>
            </p:cNvPr>
            <p:cNvSpPr txBox="1"/>
            <p:nvPr/>
          </p:nvSpPr>
          <p:spPr>
            <a:xfrm>
              <a:off x="1007684" y="2854978"/>
              <a:ext cx="2684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平均声强可以表示为：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90FEC81-855E-4C20-8009-A73A79BA52ED}"/>
                </a:ext>
              </a:extLst>
            </p:cNvPr>
            <p:cNvSpPr txBox="1"/>
            <p:nvPr/>
          </p:nvSpPr>
          <p:spPr>
            <a:xfrm>
              <a:off x="1007684" y="3972362"/>
              <a:ext cx="326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实际的平均声强可以估计为：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6B5483E-EC34-4C11-A891-60958AEA4F23}"/>
                </a:ext>
              </a:extLst>
            </p:cNvPr>
            <p:cNvSpPr txBox="1"/>
            <p:nvPr/>
          </p:nvSpPr>
          <p:spPr>
            <a:xfrm>
              <a:off x="1066421" y="5414790"/>
              <a:ext cx="1505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DOA</a:t>
              </a:r>
              <a:r>
                <a:rPr lang="zh-CN" altLang="en-US" dirty="0"/>
                <a:t>估计值：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B826BF8-FE9A-473B-B630-A21EC55D2F70}"/>
                </a:ext>
              </a:extLst>
            </p:cNvPr>
            <p:cNvSpPr txBox="1"/>
            <p:nvPr/>
          </p:nvSpPr>
          <p:spPr>
            <a:xfrm>
              <a:off x="888423" y="2724506"/>
              <a:ext cx="3484419" cy="3458961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84A81D-055E-48DA-9387-E68BDD5C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r>
              <a:rPr lang="en-US"/>
              <a:t>/51</a:t>
            </a:r>
            <a:endParaRPr 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9A7B77D-F6CE-44C6-B6CD-9E25649AF8B2}"/>
              </a:ext>
            </a:extLst>
          </p:cNvPr>
          <p:cNvSpPr txBox="1"/>
          <p:nvPr/>
        </p:nvSpPr>
        <p:spPr>
          <a:xfrm>
            <a:off x="905284" y="2549448"/>
            <a:ext cx="405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假设四通道的噪声为互不相关的高斯白噪声，即：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B8BB33FA-8C33-42D8-9510-ADEDD6C46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459127"/>
              </p:ext>
            </p:extLst>
          </p:nvPr>
        </p:nvGraphicFramePr>
        <p:xfrm>
          <a:off x="1787137" y="3366515"/>
          <a:ext cx="1828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2" name="Equation" r:id="rId11" imgW="1828800" imgH="787320" progId="Equation.DSMT4">
                  <p:embed/>
                </p:oleObj>
              </mc:Choice>
              <mc:Fallback>
                <p:oleObj name="Equation" r:id="rId11" imgW="1828800" imgH="7873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4F7E91A-D06B-4B8E-A40A-6F6B1ABB7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87137" y="3366515"/>
                        <a:ext cx="1828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C7A9CEBE-92C4-4FF7-8B21-7E7768378D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421508"/>
              </p:ext>
            </p:extLst>
          </p:nvPr>
        </p:nvGraphicFramePr>
        <p:xfrm>
          <a:off x="1746930" y="4453541"/>
          <a:ext cx="3810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3" name="Equation" r:id="rId13" imgW="3809880" imgH="888840" progId="Equation.DSMT4">
                  <p:embed/>
                </p:oleObj>
              </mc:Choice>
              <mc:Fallback>
                <p:oleObj name="Equation" r:id="rId13" imgW="3809880" imgH="8888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408D2BC-2C1D-4F79-BCAF-D97D57CA9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6930" y="4453541"/>
                        <a:ext cx="38100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341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520041"/>
            <a:ext cx="7115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声矢量传感器信号模型及理论基础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latin typeface="+mj-lt"/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估计框架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总结与致谢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180DC9-52B8-4304-AF96-12EE9C73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6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1B254-DF0A-40BA-90AD-63F8AC2E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语音信号的</a:t>
            </a:r>
            <a:r>
              <a:rPr lang="en-US" altLang="zh-CN" dirty="0"/>
              <a:t>WDO</a:t>
            </a:r>
            <a:r>
              <a:rPr lang="zh-CN" altLang="en-US" dirty="0"/>
              <a:t>假设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12F863-2754-40FC-B105-7B680EB8B549}"/>
              </a:ext>
            </a:extLst>
          </p:cNvPr>
          <p:cNvSpPr txBox="1"/>
          <p:nvPr/>
        </p:nvSpPr>
        <p:spPr>
          <a:xfrm>
            <a:off x="646066" y="3187707"/>
            <a:ext cx="4821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WDO</a:t>
            </a:r>
            <a:r>
              <a:rPr lang="zh-CN" altLang="en-US" dirty="0"/>
              <a:t>假设是语音信号的一种正交性假设，其认为在相当数目的时频点或者时频区域上，语音谱是不重叠的，即存在一个目标的能量要占优于其他目标。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4F8C78-09A4-41F4-B12D-2DF00D8DC897}"/>
              </a:ext>
            </a:extLst>
          </p:cNvPr>
          <p:cNvSpPr txBox="1"/>
          <p:nvPr/>
        </p:nvSpPr>
        <p:spPr>
          <a:xfrm>
            <a:off x="2507574" y="6012437"/>
            <a:ext cx="7176852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选取单源占优的时频点或者时频区域有利于精确的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估计。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8301C8-EB39-4EC2-8C86-EF84264DC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r>
              <a:rPr lang="en-US"/>
              <a:t>/51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DC8EB7-56A9-4DF3-AA6D-915E3DD08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3054"/>
            <a:ext cx="5751530" cy="4391891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381B594-1331-42CB-AB86-5B8869F544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00928"/>
              </p:ext>
            </p:extLst>
          </p:nvPr>
        </p:nvGraphicFramePr>
        <p:xfrm>
          <a:off x="6146800" y="3352800"/>
          <a:ext cx="9144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6" name="Equation" r:id="rId4" imgW="914400" imgH="267840" progId="Equation.DSMT4">
                  <p:embed/>
                </p:oleObj>
              </mc:Choice>
              <mc:Fallback>
                <p:oleObj name="Equation" r:id="rId4" imgW="914400" imgH="267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D393A8-7441-440F-93AA-F8F81DFFC5D9}"/>
              </a:ext>
            </a:extLst>
          </p:cNvPr>
          <p:cNvGrpSpPr/>
          <p:nvPr/>
        </p:nvGrpSpPr>
        <p:grpSpPr>
          <a:xfrm>
            <a:off x="646066" y="1258619"/>
            <a:ext cx="4544769" cy="1001931"/>
            <a:chOff x="599885" y="3486944"/>
            <a:chExt cx="4544769" cy="1001931"/>
          </a:xfrm>
        </p:grpSpPr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FA5000AD-17B9-4E3A-AC17-3CD06F5B77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7808939"/>
                </p:ext>
              </p:extLst>
            </p:nvPr>
          </p:nvGraphicFramePr>
          <p:xfrm>
            <a:off x="1891723" y="4133275"/>
            <a:ext cx="25781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7" name="Equation" r:id="rId6" imgW="2577960" imgH="355320" progId="Equation.DSMT4">
                    <p:embed/>
                  </p:oleObj>
                </mc:Choice>
                <mc:Fallback>
                  <p:oleObj name="Equation" r:id="rId6" imgW="2577960" imgH="355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891723" y="4133275"/>
                          <a:ext cx="25781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70E49A-A26B-42A0-9978-71D68315A227}"/>
                </a:ext>
              </a:extLst>
            </p:cNvPr>
            <p:cNvSpPr txBox="1"/>
            <p:nvPr/>
          </p:nvSpPr>
          <p:spPr>
            <a:xfrm>
              <a:off x="599885" y="3486944"/>
              <a:ext cx="4544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严格的</a:t>
              </a:r>
              <a:r>
                <a:rPr lang="en-US" altLang="zh-CN" dirty="0"/>
                <a:t>(W-Disjoint Orthogonality, WDO)</a:t>
              </a:r>
              <a:r>
                <a:rPr lang="zh-CN" altLang="en-US" dirty="0"/>
                <a:t>假设定义如下：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054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1459D-D75F-48A7-9CE7-0A03D37F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单源直接路径占优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877710-6690-4BFB-9C41-72577DE6E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90323"/>
              </p:ext>
            </p:extLst>
          </p:nvPr>
        </p:nvGraphicFramePr>
        <p:xfrm>
          <a:off x="631105" y="4312819"/>
          <a:ext cx="3331295" cy="771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6" name="Equation" r:id="rId3" imgW="3619440" imgH="761760" progId="Equation.DSMT4">
                  <p:embed/>
                </p:oleObj>
              </mc:Choice>
              <mc:Fallback>
                <p:oleObj name="Equation" r:id="rId3" imgW="3619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105" y="4312819"/>
                        <a:ext cx="3331295" cy="771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1857EF1-59E7-4728-9A39-5573FF0EB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318384"/>
              </p:ext>
            </p:extLst>
          </p:nvPr>
        </p:nvGraphicFramePr>
        <p:xfrm>
          <a:off x="3429000" y="33083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7" name="Equation" r:id="rId5" imgW="152280" imgH="253800" progId="Equation.DSMT4">
                  <p:embed/>
                </p:oleObj>
              </mc:Choice>
              <mc:Fallback>
                <p:oleObj name="Equation" r:id="rId5" imgW="152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00" y="33083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BE6E949-4284-4942-9CB1-5307705A73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349765"/>
              </p:ext>
            </p:extLst>
          </p:nvPr>
        </p:nvGraphicFramePr>
        <p:xfrm>
          <a:off x="8179638" y="4329210"/>
          <a:ext cx="3538274" cy="141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8" name="Equation" r:id="rId7" imgW="3873240" imgH="1549080" progId="Equation.DSMT4">
                  <p:embed/>
                </p:oleObj>
              </mc:Choice>
              <mc:Fallback>
                <p:oleObj name="Equation" r:id="rId7" imgW="38732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79638" y="4329210"/>
                        <a:ext cx="3538274" cy="141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8238E23-4E4E-4616-B056-FD79E4726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96171"/>
              </p:ext>
            </p:extLst>
          </p:nvPr>
        </p:nvGraphicFramePr>
        <p:xfrm>
          <a:off x="4526051" y="4312818"/>
          <a:ext cx="3089936" cy="110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9" name="Equation" r:id="rId9" imgW="3822480" imgH="1371600" progId="Equation.DSMT4">
                  <p:embed/>
                </p:oleObj>
              </mc:Choice>
              <mc:Fallback>
                <p:oleObj name="Equation" r:id="rId9" imgW="382248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26051" y="4312818"/>
                        <a:ext cx="3089936" cy="1108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1E03D8AF-F267-4C05-A021-CD5C89C7DB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69" y="990789"/>
            <a:ext cx="4141470" cy="241323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FB10B5C-3C01-4076-8591-DF5D173D7FC8}"/>
              </a:ext>
            </a:extLst>
          </p:cNvPr>
          <p:cNvSpPr txBox="1"/>
          <p:nvPr/>
        </p:nvSpPr>
        <p:spPr>
          <a:xfrm>
            <a:off x="2707384" y="5993512"/>
            <a:ext cx="6777231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单源直接路径占优的时频点，其强度向量指向声源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52DC8B-1381-4081-8957-CA0F351D11ED}"/>
              </a:ext>
            </a:extLst>
          </p:cNvPr>
          <p:cNvSpPr txBox="1"/>
          <p:nvPr/>
        </p:nvSpPr>
        <p:spPr>
          <a:xfrm>
            <a:off x="464851" y="3746957"/>
            <a:ext cx="296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单源直接路径信号模型：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E1121A-DC59-4F01-903D-34029AE4EA3E}"/>
              </a:ext>
            </a:extLst>
          </p:cNvPr>
          <p:cNvSpPr/>
          <p:nvPr/>
        </p:nvSpPr>
        <p:spPr>
          <a:xfrm>
            <a:off x="4249217" y="374695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主动声强的定义：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4B0C00-FE96-426D-8905-5A173658D2FE}"/>
              </a:ext>
            </a:extLst>
          </p:cNvPr>
          <p:cNvSpPr txBox="1"/>
          <p:nvPr/>
        </p:nvSpPr>
        <p:spPr>
          <a:xfrm>
            <a:off x="8002540" y="3791375"/>
            <a:ext cx="32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单源直接路径下声强的形式为：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D9C0F5-7F3F-4897-BA5B-AE7D76FE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r>
              <a:rPr lang="en-US"/>
              <a:t>/51</a:t>
            </a:r>
            <a:endParaRPr 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54B0740-DC8F-44B5-B67C-20B8322D8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376200"/>
              </p:ext>
            </p:extLst>
          </p:nvPr>
        </p:nvGraphicFramePr>
        <p:xfrm>
          <a:off x="6146800" y="3352800"/>
          <a:ext cx="9144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0" name="Equation" r:id="rId12" imgW="914400" imgH="267840" progId="Equation.DSMT4">
                  <p:embed/>
                </p:oleObj>
              </mc:Choice>
              <mc:Fallback>
                <p:oleObj name="Equation" r:id="rId12" imgW="914400" imgH="267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863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038D2-4D26-4DF4-B60A-757B15CD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强度向量的分布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3B1CF99-5548-4840-A9DB-A1927281DD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73" y="1275849"/>
            <a:ext cx="3648363" cy="215314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01610FB-52BB-46FA-A629-64C5AF49D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" y="1275850"/>
            <a:ext cx="3648363" cy="21531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92D4C06-AA06-47B5-B5BB-739965A92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36" y="1275851"/>
            <a:ext cx="3648362" cy="215314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50F152B-56F1-42CB-9B42-C076E2602AA3}"/>
              </a:ext>
            </a:extLst>
          </p:cNvPr>
          <p:cNvSpPr txBox="1"/>
          <p:nvPr/>
        </p:nvSpPr>
        <p:spPr>
          <a:xfrm>
            <a:off x="1382765" y="3523734"/>
            <a:ext cx="153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(a) </a:t>
            </a:r>
            <a:r>
              <a:rPr lang="zh-CN" altLang="en-US" sz="1600" b="1" dirty="0"/>
              <a:t>单源混响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DE282C-9CAC-4CB5-9216-BE5236F9D645}"/>
              </a:ext>
            </a:extLst>
          </p:cNvPr>
          <p:cNvSpPr txBox="1"/>
          <p:nvPr/>
        </p:nvSpPr>
        <p:spPr>
          <a:xfrm>
            <a:off x="5126371" y="3523734"/>
            <a:ext cx="195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(b) </a:t>
            </a:r>
            <a:r>
              <a:rPr lang="zh-CN" altLang="en-US" sz="1600" b="1" dirty="0"/>
              <a:t>双源直接路径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A9895E0-839E-47C4-B60C-AA4841FB30C7}"/>
              </a:ext>
            </a:extLst>
          </p:cNvPr>
          <p:cNvSpPr txBox="1"/>
          <p:nvPr/>
        </p:nvSpPr>
        <p:spPr>
          <a:xfrm>
            <a:off x="9275998" y="3519177"/>
            <a:ext cx="153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(c) </a:t>
            </a:r>
            <a:r>
              <a:rPr lang="zh-CN" altLang="en-US" sz="1600" b="1" dirty="0"/>
              <a:t>双源混响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803923-172A-42A0-8BC2-31FEC7B75620}"/>
              </a:ext>
            </a:extLst>
          </p:cNvPr>
          <p:cNvSpPr txBox="1"/>
          <p:nvPr/>
        </p:nvSpPr>
        <p:spPr>
          <a:xfrm>
            <a:off x="533009" y="4117356"/>
            <a:ext cx="5357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存在强度向量指向真实的</a:t>
            </a:r>
            <a:r>
              <a:rPr lang="en-US" altLang="zh-CN" dirty="0"/>
              <a:t>DOA</a:t>
            </a:r>
            <a:r>
              <a:rPr lang="zh-CN" altLang="en-US" dirty="0"/>
              <a:t>附近。</a:t>
            </a:r>
            <a:endParaRPr lang="en-US" altLang="zh-CN" dirty="0"/>
          </a:p>
          <a:p>
            <a:pPr>
              <a:buClr>
                <a:srgbClr val="8D1111"/>
              </a:buClr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混响的存在会导致强度向量偏离真实的</a:t>
            </a:r>
            <a:r>
              <a:rPr lang="en-US" altLang="zh-CN" dirty="0"/>
              <a:t>DOA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声源之间的影响会导致强度向量偏离真实的</a:t>
            </a:r>
            <a:r>
              <a:rPr lang="en-US" altLang="zh-CN" dirty="0"/>
              <a:t>DOA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83AC63-82EC-4B61-9360-DE56652662D8}"/>
              </a:ext>
            </a:extLst>
          </p:cNvPr>
          <p:cNvSpPr txBox="1"/>
          <p:nvPr/>
        </p:nvSpPr>
        <p:spPr>
          <a:xfrm>
            <a:off x="3936467" y="5954810"/>
            <a:ext cx="4336571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模长小的强度向量更易受到混响的影响。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8E0CBD-1DB7-4EFB-B7D5-626995C6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49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84B1E-F42C-4327-8225-7DDE5E19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模长判别式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B9456-F2EE-4E3C-9598-FD47D18D20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" r="902"/>
          <a:stretch/>
        </p:blipFill>
        <p:spPr>
          <a:xfrm>
            <a:off x="6096000" y="1281957"/>
            <a:ext cx="5809673" cy="4294086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102645E-E488-4ED8-AB5C-5B0604F69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67267"/>
              </p:ext>
            </p:extLst>
          </p:nvPr>
        </p:nvGraphicFramePr>
        <p:xfrm>
          <a:off x="673840" y="2873197"/>
          <a:ext cx="4518017" cy="3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1" name="Equation" r:id="rId4" imgW="3962160" imgH="330120" progId="Equation.DSMT4">
                  <p:embed/>
                </p:oleObj>
              </mc:Choice>
              <mc:Fallback>
                <p:oleObj name="Equation" r:id="rId4" imgW="3962160" imgH="3301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7E039C5-4E74-4217-A9B7-DC08D1904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3840" y="2873197"/>
                        <a:ext cx="4518017" cy="34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865C709-7DD5-4FD1-9D52-7CF2914418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017702"/>
              </p:ext>
            </p:extLst>
          </p:nvPr>
        </p:nvGraphicFramePr>
        <p:xfrm>
          <a:off x="673840" y="3376174"/>
          <a:ext cx="2478471" cy="63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2" name="Equation" r:id="rId6" imgW="2577960" imgH="660240" progId="Equation.DSMT4">
                  <p:embed/>
                </p:oleObj>
              </mc:Choice>
              <mc:Fallback>
                <p:oleObj name="Equation" r:id="rId6" imgW="2577960" imgH="66024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70F933DC-0E48-47B1-A401-9C357B68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3840" y="3376174"/>
                        <a:ext cx="2478471" cy="634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2CA6DB3-5770-48A7-A248-50CDBA044B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998757"/>
              </p:ext>
            </p:extLst>
          </p:nvPr>
        </p:nvGraphicFramePr>
        <p:xfrm>
          <a:off x="656005" y="1687220"/>
          <a:ext cx="5342690" cy="3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3" name="Equation" r:id="rId8" imgW="4673520" imgH="368280" progId="Equation.DSMT4">
                  <p:embed/>
                </p:oleObj>
              </mc:Choice>
              <mc:Fallback>
                <p:oleObj name="Equation" r:id="rId8" imgW="4673520" imgH="3682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DDD23EB-A9CC-40B3-981E-F8B8476E69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6005" y="1687220"/>
                        <a:ext cx="5342690" cy="34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99F9161F-A88D-47A9-929A-F34DCE31A797}"/>
              </a:ext>
            </a:extLst>
          </p:cNvPr>
          <p:cNvSpPr txBox="1"/>
          <p:nvPr/>
        </p:nvSpPr>
        <p:spPr>
          <a:xfrm>
            <a:off x="527964" y="1195945"/>
            <a:ext cx="298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对强度向量按模长进行排序：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8D5D9A-FA8B-4E34-80C5-30EF17E8D0C6}"/>
              </a:ext>
            </a:extLst>
          </p:cNvPr>
          <p:cNvSpPr txBox="1"/>
          <p:nvPr/>
        </p:nvSpPr>
        <p:spPr>
          <a:xfrm>
            <a:off x="545691" y="2344313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计算不同模长区间的内点率：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BB634D-AA0E-4BDF-A404-824943D050F8}"/>
              </a:ext>
            </a:extLst>
          </p:cNvPr>
          <p:cNvSpPr txBox="1"/>
          <p:nvPr/>
        </p:nvSpPr>
        <p:spPr>
          <a:xfrm>
            <a:off x="3973470" y="5941506"/>
            <a:ext cx="3932915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模长小的强度向量更偏离真实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9B3B65-FDB9-4138-9126-B9F6191727D8}"/>
              </a:ext>
            </a:extLst>
          </p:cNvPr>
          <p:cNvSpPr txBox="1"/>
          <p:nvPr/>
        </p:nvSpPr>
        <p:spPr>
          <a:xfrm>
            <a:off x="656005" y="4343727"/>
            <a:ext cx="5550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曲线均满足随模长增加，内点率增加。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当模长区间位于</a:t>
            </a:r>
            <a:r>
              <a:rPr lang="en-US" altLang="zh-CN" dirty="0"/>
              <a:t>[0%, 70%]</a:t>
            </a:r>
            <a:r>
              <a:rPr lang="zh-CN" altLang="en-US" dirty="0"/>
              <a:t>内，声源夹角</a:t>
            </a:r>
            <a:r>
              <a:rPr lang="en-US" altLang="zh-CN" dirty="0"/>
              <a:t>170°</a:t>
            </a:r>
            <a:r>
              <a:rPr lang="zh-CN" altLang="en-US" dirty="0"/>
              <a:t>时有最大内点率。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当模长区间位于</a:t>
            </a:r>
            <a:r>
              <a:rPr lang="en-US" altLang="zh-CN" dirty="0"/>
              <a:t>[70%, 100%]</a:t>
            </a:r>
            <a:r>
              <a:rPr lang="zh-CN" altLang="en-US" dirty="0"/>
              <a:t>内，声源夹角</a:t>
            </a:r>
            <a:r>
              <a:rPr lang="en-US" altLang="zh-CN" dirty="0"/>
              <a:t>10°</a:t>
            </a:r>
            <a:r>
              <a:rPr lang="zh-CN" altLang="en-US" dirty="0"/>
              <a:t>时有最大内点率。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63CC755-C683-462C-AD57-260E17EC6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148433"/>
              </p:ext>
            </p:extLst>
          </p:nvPr>
        </p:nvGraphicFramePr>
        <p:xfrm>
          <a:off x="6527800" y="33591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4" name="Equation" r:id="rId10" imgW="152280" imgH="253800" progId="Equation.DSMT4">
                  <p:embed/>
                </p:oleObj>
              </mc:Choice>
              <mc:Fallback>
                <p:oleObj name="Equation" r:id="rId10" imgW="152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27800" y="33591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6DD0DD-4170-4ACB-8902-B99B0FB3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9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33D3B-B9D3-4E1A-91B2-D36E76B3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帧最占优声源判别式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E94B69D-CE63-4406-B085-B83CC7892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911475"/>
              </p:ext>
            </p:extLst>
          </p:nvPr>
        </p:nvGraphicFramePr>
        <p:xfrm>
          <a:off x="1390523" y="5297153"/>
          <a:ext cx="3999465" cy="342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8" name="Equation" r:id="rId4" imgW="4127400" imgH="330120" progId="Equation.DSMT4">
                  <p:embed/>
                </p:oleObj>
              </mc:Choice>
              <mc:Fallback>
                <p:oleObj name="Equation" r:id="rId4" imgW="4127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523" y="5297153"/>
                        <a:ext cx="3999465" cy="342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0EB47CF-43FE-4B45-A3C4-A325BF23480A}"/>
              </a:ext>
            </a:extLst>
          </p:cNvPr>
          <p:cNvSpPr txBox="1"/>
          <p:nvPr/>
        </p:nvSpPr>
        <p:spPr>
          <a:xfrm>
            <a:off x="734741" y="5283713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90B82120-142D-4A5C-B902-32CACAB72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059914"/>
              </p:ext>
            </p:extLst>
          </p:nvPr>
        </p:nvGraphicFramePr>
        <p:xfrm>
          <a:off x="6527800" y="33591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9" name="Equation" r:id="rId6" imgW="152280" imgH="253800" progId="Equation.DSMT4">
                  <p:embed/>
                </p:oleObj>
              </mc:Choice>
              <mc:Fallback>
                <p:oleObj name="Equation" r:id="rId6" imgW="152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7800" y="33591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DCDA0EA8-0EB7-44F1-A33E-BEF1BF78094B}"/>
              </a:ext>
            </a:extLst>
          </p:cNvPr>
          <p:cNvGrpSpPr/>
          <p:nvPr/>
        </p:nvGrpSpPr>
        <p:grpSpPr>
          <a:xfrm>
            <a:off x="659507" y="1948451"/>
            <a:ext cx="3794244" cy="2961097"/>
            <a:chOff x="607173" y="1845838"/>
            <a:chExt cx="3794244" cy="2961097"/>
          </a:xfrm>
        </p:grpSpPr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AD6BA471-98DD-4021-9BD2-7ABAA5E048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8711366"/>
                </p:ext>
              </p:extLst>
            </p:nvPr>
          </p:nvGraphicFramePr>
          <p:xfrm>
            <a:off x="734292" y="2319378"/>
            <a:ext cx="3391637" cy="577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30" name="Equation" r:id="rId8" imgW="2908080" imgH="495000" progId="Equation.DSMT4">
                    <p:embed/>
                  </p:oleObj>
                </mc:Choice>
                <mc:Fallback>
                  <p:oleObj name="Equation" r:id="rId8" imgW="2908080" imgH="495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34292" y="2319378"/>
                          <a:ext cx="3391637" cy="5776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56F80D27-2587-48E2-A03D-E4FA930BBB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4296652"/>
                </p:ext>
              </p:extLst>
            </p:nvPr>
          </p:nvGraphicFramePr>
          <p:xfrm>
            <a:off x="734292" y="3375010"/>
            <a:ext cx="3667125" cy="143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31" name="Equation" r:id="rId10" imgW="3124080" imgH="1218960" progId="Equation.DSMT4">
                    <p:embed/>
                  </p:oleObj>
                </mc:Choice>
                <mc:Fallback>
                  <p:oleObj name="Equation" r:id="rId10" imgW="3124080" imgH="12189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34292" y="3375010"/>
                          <a:ext cx="3667125" cy="1431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146D5B2-A955-48F4-862B-ECC723B10591}"/>
                </a:ext>
              </a:extLst>
            </p:cNvPr>
            <p:cNvSpPr txBox="1"/>
            <p:nvPr/>
          </p:nvSpPr>
          <p:spPr>
            <a:xfrm>
              <a:off x="607173" y="1845838"/>
              <a:ext cx="2854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帧最占优声源的方向：</a:t>
              </a:r>
            </a:p>
          </p:txBody>
        </p:sp>
        <p:sp>
          <p:nvSpPr>
            <p:cNvPr id="26" name="箭头: 下 25">
              <a:extLst>
                <a:ext uri="{FF2B5EF4-FFF2-40B4-BE49-F238E27FC236}">
                  <a16:creationId xmlns:a16="http://schemas.microsoft.com/office/drawing/2014/main" id="{27C3F3A6-7875-47B2-B9DF-78809A74EE7C}"/>
                </a:ext>
              </a:extLst>
            </p:cNvPr>
            <p:cNvSpPr/>
            <p:nvPr/>
          </p:nvSpPr>
          <p:spPr>
            <a:xfrm>
              <a:off x="2270928" y="2929778"/>
              <a:ext cx="318364" cy="30812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472BF3F-786C-4CD4-8748-2D2CA7E65E89}"/>
              </a:ext>
            </a:extLst>
          </p:cNvPr>
          <p:cNvSpPr txBox="1"/>
          <p:nvPr/>
        </p:nvSpPr>
        <p:spPr>
          <a:xfrm>
            <a:off x="659507" y="1101311"/>
            <a:ext cx="4577512" cy="646331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帧最占优声源的方向定义为每帧内</a:t>
            </a:r>
            <a:r>
              <a:rPr lang="zh-CN" altLang="en-US" b="1" dirty="0"/>
              <a:t>局部强度向量密度最大</a:t>
            </a:r>
            <a:r>
              <a:rPr lang="zh-CN" altLang="en-US" dirty="0"/>
              <a:t>的方向。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9E8C94-1C71-42BD-B48E-FF93E641F3ED}"/>
              </a:ext>
            </a:extLst>
          </p:cNvPr>
          <p:cNvSpPr txBox="1"/>
          <p:nvPr/>
        </p:nvSpPr>
        <p:spPr>
          <a:xfrm>
            <a:off x="4632953" y="5903190"/>
            <a:ext cx="308864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保留每帧最占优声源的方向。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9DC1ED-6AC7-4AE2-8D57-A7CF350F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r>
              <a:rPr lang="en-US"/>
              <a:t>/51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661932-FDD9-4A57-BEE5-3A025F879AD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/>
          <a:stretch/>
        </p:blipFill>
        <p:spPr>
          <a:xfrm>
            <a:off x="6180994" y="1456671"/>
            <a:ext cx="5633912" cy="39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7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520041"/>
            <a:ext cx="7115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声矢量传感器信号模型及理论基础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估计框架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总结与致谢</a:t>
            </a:r>
            <a:endParaRPr lang="en-US" altLang="zh-CN" sz="2800" b="1" dirty="0">
              <a:latin typeface="+mj-ea"/>
              <a:ea typeface="+mj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A76118-716E-4C00-A259-9F8C0834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4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78B5D-23DF-432E-9467-F9CC77D5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帧最占优声源判别式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ABDC9E-3069-45CE-A945-A79881F2C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74" y="1311660"/>
            <a:ext cx="4775200" cy="4871807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AEA3267-955E-4CD1-A141-1DF74D2BA6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398873"/>
              </p:ext>
            </p:extLst>
          </p:nvPr>
        </p:nvGraphicFramePr>
        <p:xfrm>
          <a:off x="7314378" y="1076412"/>
          <a:ext cx="1319067" cy="235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8" name="Equation" r:id="rId4" imgW="1993680" imgH="355320" progId="Equation.DSMT4">
                  <p:embed/>
                </p:oleObj>
              </mc:Choice>
              <mc:Fallback>
                <p:oleObj name="Equation" r:id="rId4" imgW="19936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4378" y="1076412"/>
                        <a:ext cx="1319067" cy="235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00A193C-9B53-4DA9-A484-065A8E004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465976"/>
              </p:ext>
            </p:extLst>
          </p:nvPr>
        </p:nvGraphicFramePr>
        <p:xfrm>
          <a:off x="9899896" y="1075122"/>
          <a:ext cx="1478363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9" name="Equation" r:id="rId6" imgW="2222280" imgH="355320" progId="Equation.DSMT4">
                  <p:embed/>
                </p:oleObj>
              </mc:Choice>
              <mc:Fallback>
                <p:oleObj name="Equation" r:id="rId6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99896" y="1075122"/>
                        <a:ext cx="1478363" cy="23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6E3D489-F826-4014-BE42-AF99E539F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459872"/>
              </p:ext>
            </p:extLst>
          </p:nvPr>
        </p:nvGraphicFramePr>
        <p:xfrm>
          <a:off x="7314378" y="3517981"/>
          <a:ext cx="1446313" cy="238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0" name="Equation" r:id="rId8" imgW="2158920" imgH="355320" progId="Equation.DSMT4">
                  <p:embed/>
                </p:oleObj>
              </mc:Choice>
              <mc:Fallback>
                <p:oleObj name="Equation" r:id="rId8" imgW="21589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14378" y="3517981"/>
                        <a:ext cx="1446313" cy="238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386B11E-11C4-4FA9-A9AC-BD5B863E8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94380"/>
              </p:ext>
            </p:extLst>
          </p:nvPr>
        </p:nvGraphicFramePr>
        <p:xfrm>
          <a:off x="9872732" y="3509347"/>
          <a:ext cx="1505527" cy="255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1" name="Equation" r:id="rId10" imgW="2095200" imgH="355320" progId="Equation.DSMT4">
                  <p:embed/>
                </p:oleObj>
              </mc:Choice>
              <mc:Fallback>
                <p:oleObj name="Equation" r:id="rId10" imgW="20952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72732" y="3509347"/>
                        <a:ext cx="1505527" cy="255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B5C9AE1-777D-4810-9C05-6F51508984CF}"/>
              </a:ext>
            </a:extLst>
          </p:cNvPr>
          <p:cNvSpPr txBox="1"/>
          <p:nvPr/>
        </p:nvSpPr>
        <p:spPr>
          <a:xfrm>
            <a:off x="3766012" y="5962518"/>
            <a:ext cx="4659975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帧足够多时，不会出现同一声源占优所有帧。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20FD9-DA7B-42E3-B902-FED9FE2F8B08}"/>
              </a:ext>
            </a:extLst>
          </p:cNvPr>
          <p:cNvSpPr txBox="1"/>
          <p:nvPr/>
        </p:nvSpPr>
        <p:spPr>
          <a:xfrm>
            <a:off x="600364" y="2009098"/>
            <a:ext cx="5702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靠近</a:t>
            </a:r>
            <a:r>
              <a:rPr lang="en-US" altLang="zh-CN" dirty="0"/>
              <a:t>A</a:t>
            </a:r>
            <a:r>
              <a:rPr lang="zh-CN" altLang="en-US" dirty="0"/>
              <a:t>声源的强度向量的数目远多于靠近</a:t>
            </a:r>
            <a:r>
              <a:rPr lang="en-US" altLang="zh-CN" dirty="0"/>
              <a:t>B</a:t>
            </a:r>
            <a:r>
              <a:rPr lang="zh-CN" altLang="en-US" dirty="0"/>
              <a:t>声源的，二者差值为正。</a:t>
            </a:r>
            <a:r>
              <a:rPr lang="en-US" altLang="zh-CN" b="1" dirty="0"/>
              <a:t>A</a:t>
            </a:r>
            <a:r>
              <a:rPr lang="zh-CN" altLang="en-US" b="1" dirty="0"/>
              <a:t>声源占优当前帧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靠近</a:t>
            </a:r>
            <a:r>
              <a:rPr lang="en-US" altLang="zh-CN" dirty="0"/>
              <a:t>A</a:t>
            </a:r>
            <a:r>
              <a:rPr lang="zh-CN" altLang="en-US" dirty="0"/>
              <a:t>声源的强度向量的数目远少于靠近</a:t>
            </a:r>
            <a:r>
              <a:rPr lang="en-US" altLang="zh-CN" dirty="0"/>
              <a:t>B</a:t>
            </a:r>
            <a:r>
              <a:rPr lang="zh-CN" altLang="en-US" dirty="0"/>
              <a:t>声源的，二者差值为负。</a:t>
            </a:r>
            <a:r>
              <a:rPr lang="en-US" altLang="zh-CN" b="1" dirty="0"/>
              <a:t>B</a:t>
            </a:r>
            <a:r>
              <a:rPr lang="zh-CN" altLang="en-US" b="1" dirty="0"/>
              <a:t>声源占优当前帧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靠近</a:t>
            </a:r>
            <a:r>
              <a:rPr lang="en-US" altLang="zh-CN" dirty="0"/>
              <a:t>A</a:t>
            </a:r>
            <a:r>
              <a:rPr lang="zh-CN" altLang="en-US" dirty="0"/>
              <a:t>声源的强度向量的数目和靠近</a:t>
            </a:r>
            <a:r>
              <a:rPr lang="en-US" altLang="zh-CN" dirty="0"/>
              <a:t>B</a:t>
            </a:r>
            <a:r>
              <a:rPr lang="zh-CN" altLang="en-US" dirty="0"/>
              <a:t>声源的都较多，二者差值接近于零。</a:t>
            </a:r>
            <a:r>
              <a:rPr lang="en-US" altLang="zh-CN" b="1" dirty="0"/>
              <a:t>A</a:t>
            </a:r>
            <a:r>
              <a:rPr lang="zh-CN" altLang="en-US" b="1" dirty="0"/>
              <a:t>和</a:t>
            </a:r>
            <a:r>
              <a:rPr lang="en-US" altLang="zh-CN" b="1" dirty="0"/>
              <a:t>B</a:t>
            </a:r>
            <a:r>
              <a:rPr lang="zh-CN" altLang="en-US" b="1" dirty="0"/>
              <a:t>声源同时占优当前帧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靠近</a:t>
            </a:r>
            <a:r>
              <a:rPr lang="en-US" altLang="zh-CN" dirty="0"/>
              <a:t>A</a:t>
            </a:r>
            <a:r>
              <a:rPr lang="zh-CN" altLang="en-US" dirty="0"/>
              <a:t>声源的强度向量的数目和靠近</a:t>
            </a:r>
            <a:r>
              <a:rPr lang="en-US" altLang="zh-CN" dirty="0"/>
              <a:t>B</a:t>
            </a:r>
            <a:r>
              <a:rPr lang="zh-CN" altLang="en-US" dirty="0"/>
              <a:t>声源的都较少，二者差值接近于零。</a:t>
            </a:r>
            <a:r>
              <a:rPr lang="zh-CN" altLang="en-US" b="1" dirty="0"/>
              <a:t>混响等干扰占优当前帧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3466E1-62A2-4578-A880-7EC0692852E6}"/>
              </a:ext>
            </a:extLst>
          </p:cNvPr>
          <p:cNvSpPr txBox="1"/>
          <p:nvPr/>
        </p:nvSpPr>
        <p:spPr>
          <a:xfrm>
            <a:off x="692725" y="1210079"/>
            <a:ext cx="540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假设声源强度接近且具有不同的时频特性。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4D2F4A-954A-4D8D-973F-23D93093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2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C7B9A-F955-417F-80FA-DBC6CE2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多源分类和</a:t>
            </a:r>
            <a:r>
              <a:rPr lang="en-US" altLang="zh-CN" dirty="0"/>
              <a:t>DOA</a:t>
            </a:r>
            <a:r>
              <a:rPr lang="zh-CN" altLang="en-US" dirty="0"/>
              <a:t>提取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C0214F-51B7-41E1-B936-6AA4B0ACB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01" y="1246868"/>
            <a:ext cx="3550766" cy="21821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841152-596C-4128-ABFC-B7D708E2E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62" y="1245424"/>
            <a:ext cx="3550275" cy="21835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44E237-ACB8-4C41-973B-63087BE795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2" y="1245424"/>
            <a:ext cx="3553116" cy="21835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9B2E8D4-A7A0-4881-8FFA-A3EE62021349}"/>
              </a:ext>
            </a:extLst>
          </p:cNvPr>
          <p:cNvSpPr txBox="1"/>
          <p:nvPr/>
        </p:nvSpPr>
        <p:spPr>
          <a:xfrm>
            <a:off x="979054" y="4067569"/>
            <a:ext cx="9661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对于保留的帧最占优强度向量按照方向进行分类。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通过移除远离聚类中心的强度向量来降低混响等干扰占优帧的影响。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再次聚类并输出聚类中心的方向为最终估计的</a:t>
            </a:r>
            <a:r>
              <a:rPr lang="en-US" altLang="zh-CN" dirty="0"/>
              <a:t>DOA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99D9A62-84F4-4365-ACED-B365DFA2B29D}"/>
              </a:ext>
            </a:extLst>
          </p:cNvPr>
          <p:cNvSpPr txBox="1"/>
          <p:nvPr/>
        </p:nvSpPr>
        <p:spPr>
          <a:xfrm>
            <a:off x="3927048" y="5996697"/>
            <a:ext cx="433048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是否需要已知声源数目取决于聚类算法。</a:t>
            </a:r>
            <a:r>
              <a:rPr lang="zh-CN" altLang="en-US" b="1" dirty="0">
                <a:solidFill>
                  <a:srgbClr val="8D1111"/>
                </a:solidFill>
              </a:rPr>
              <a:t>  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7768BA-8645-44FE-A791-D2B2B544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BAECB-198C-4049-9876-D57C371C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要点总结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013126D-595D-4328-82F0-41AA85538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80" y="1096312"/>
            <a:ext cx="7736678" cy="4351338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7FE542-39A8-4603-9941-7F4E4CC7FDCE}"/>
              </a:ext>
            </a:extLst>
          </p:cNvPr>
          <p:cNvSpPr txBox="1"/>
          <p:nvPr/>
        </p:nvSpPr>
        <p:spPr>
          <a:xfrm>
            <a:off x="581892" y="1443841"/>
            <a:ext cx="3352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不同于单帧单个声源占优假设，本文更关注帧内最占优声源的方向。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干扰占优帧将通过衡量强度向量到聚类中心的距离的方式移除。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无需预设</a:t>
            </a:r>
            <a:r>
              <a:rPr lang="en-US" altLang="zh-CN" dirty="0"/>
              <a:t>DOA</a:t>
            </a:r>
            <a:r>
              <a:rPr lang="zh-CN" altLang="en-US" dirty="0"/>
              <a:t>搜索网格。估计的</a:t>
            </a:r>
            <a:r>
              <a:rPr lang="en-US" altLang="zh-CN" dirty="0"/>
              <a:t>DOA</a:t>
            </a:r>
            <a:r>
              <a:rPr lang="zh-CN" altLang="en-US" dirty="0"/>
              <a:t>可以不是存在的强度向量的方向。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理论上无声源数目的限制。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F0513D-D8CF-4AD4-AE80-F94FAFF6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43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2F28F-2F25-4DBC-A9EA-19CD14CA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性能评估准则与仿真设置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5C83F16-CE29-4239-8E8E-4105C619056F}"/>
              </a:ext>
            </a:extLst>
          </p:cNvPr>
          <p:cNvGrpSpPr/>
          <p:nvPr/>
        </p:nvGrpSpPr>
        <p:grpSpPr>
          <a:xfrm>
            <a:off x="7575958" y="1157316"/>
            <a:ext cx="2733963" cy="1643213"/>
            <a:chOff x="4083615" y="2103120"/>
            <a:chExt cx="4024769" cy="2853055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181D1BF2-9F93-4CE5-88D3-822923068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615" y="4335175"/>
              <a:ext cx="4024769" cy="61335"/>
            </a:xfrm>
            <a:prstGeom prst="straightConnector1">
              <a:avLst/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5DF3740-4C21-4DD6-B297-334046A6D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615" y="2103120"/>
              <a:ext cx="3330645" cy="2281555"/>
            </a:xfrm>
            <a:prstGeom prst="straightConnector1">
              <a:avLst/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1D53682B-A9A6-4E5E-9404-8B3C275B6E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1687969"/>
                </p:ext>
              </p:extLst>
            </p:nvPr>
          </p:nvGraphicFramePr>
          <p:xfrm>
            <a:off x="6032500" y="4384675"/>
            <a:ext cx="453141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40" name="Equation" r:id="rId3" imgW="164880" imgH="228600" progId="Equation.DSMT4">
                    <p:embed/>
                  </p:oleObj>
                </mc:Choice>
                <mc:Fallback>
                  <p:oleObj name="Equation" r:id="rId3" imgW="164880" imgH="22860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7158B4EA-7790-4C16-A851-FF9C7C2A80A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32500" y="4384675"/>
                          <a:ext cx="453141" cy="571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72E86F68-F256-4581-A041-0D73FC24EB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0785211"/>
                </p:ext>
              </p:extLst>
            </p:nvPr>
          </p:nvGraphicFramePr>
          <p:xfrm>
            <a:off x="5164138" y="2760663"/>
            <a:ext cx="435384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41"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16" name="对象 15">
                          <a:extLst>
                            <a:ext uri="{FF2B5EF4-FFF2-40B4-BE49-F238E27FC236}">
                              <a16:creationId xmlns:a16="http://schemas.microsoft.com/office/drawing/2014/main" id="{D7B707B6-9CC3-4466-B731-78E259FFD08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164138" y="2760663"/>
                          <a:ext cx="435384" cy="571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6D78B9E4-D218-41B6-8BF3-A3682DAAABF0}"/>
                </a:ext>
              </a:extLst>
            </p:cNvPr>
            <p:cNvSpPr/>
            <p:nvPr/>
          </p:nvSpPr>
          <p:spPr>
            <a:xfrm>
              <a:off x="4297427" y="4057650"/>
              <a:ext cx="453141" cy="533396"/>
            </a:xfrm>
            <a:prstGeom prst="arc">
              <a:avLst>
                <a:gd name="adj1" fmla="val 16660595"/>
                <a:gd name="adj2" fmla="val 866897"/>
              </a:avLst>
            </a:prstGeom>
            <a:noFill/>
            <a:ln w="349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5C9EFF3F-ED0D-4C86-A7AA-0C753F087E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8726516"/>
                </p:ext>
              </p:extLst>
            </p:nvPr>
          </p:nvGraphicFramePr>
          <p:xfrm>
            <a:off x="4786443" y="3837103"/>
            <a:ext cx="403225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42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59A7A8D7-9186-494F-B8CC-78BF45304F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86443" y="3837103"/>
                          <a:ext cx="403225" cy="498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65E0D5E-5197-4505-B7F9-5BFEF71FA5D4}"/>
                </a:ext>
              </a:extLst>
            </p:cNvPr>
            <p:cNvCxnSpPr>
              <a:cxnSpLocks/>
            </p:cNvCxnSpPr>
            <p:nvPr/>
          </p:nvCxnSpPr>
          <p:spPr>
            <a:xfrm>
              <a:off x="7414260" y="2103120"/>
              <a:ext cx="694124" cy="223205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630B66F-BBF2-4270-B86C-66FE0A10F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7000" y="3203575"/>
              <a:ext cx="2552700" cy="84137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AB200DF-58E9-4B3F-8F75-42FFF026D339}"/>
                </a:ext>
              </a:extLst>
            </p:cNvPr>
            <p:cNvCxnSpPr>
              <a:cxnSpLocks/>
            </p:cNvCxnSpPr>
            <p:nvPr/>
          </p:nvCxnSpPr>
          <p:spPr>
            <a:xfrm>
              <a:off x="7526217" y="3095828"/>
              <a:ext cx="103499" cy="32766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C47AF17-22DD-4043-8ACD-E334AFDAA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9717" y="3375025"/>
              <a:ext cx="168083" cy="4955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B1748C5-80A2-48ED-B197-23B435963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790" y="3039099"/>
              <a:ext cx="180894" cy="556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CDA99F8-1902-46A3-961E-CB7630F5CBC5}"/>
              </a:ext>
            </a:extLst>
          </p:cNvPr>
          <p:cNvGrpSpPr/>
          <p:nvPr/>
        </p:nvGrpSpPr>
        <p:grpSpPr>
          <a:xfrm>
            <a:off x="906410" y="1134876"/>
            <a:ext cx="5357104" cy="2281669"/>
            <a:chOff x="618836" y="1144961"/>
            <a:chExt cx="5357104" cy="2281669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BDDFEC37-C17E-49D1-875A-BC758DB07B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7570365"/>
                </p:ext>
              </p:extLst>
            </p:nvPr>
          </p:nvGraphicFramePr>
          <p:xfrm>
            <a:off x="1237674" y="1559126"/>
            <a:ext cx="2438400" cy="736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43" name="Equation" r:id="rId9" imgW="2438280" imgH="736560" progId="Equation.DSMT4">
                    <p:embed/>
                  </p:oleObj>
                </mc:Choice>
                <mc:Fallback>
                  <p:oleObj name="Equation" r:id="rId9" imgW="2438280" imgH="7365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37674" y="1559126"/>
                          <a:ext cx="2438400" cy="736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94BE2C7-E230-4020-A234-2B4AE40FC68D}"/>
                </a:ext>
              </a:extLst>
            </p:cNvPr>
            <p:cNvSpPr txBox="1"/>
            <p:nvPr/>
          </p:nvSpPr>
          <p:spPr>
            <a:xfrm>
              <a:off x="618836" y="1144961"/>
              <a:ext cx="4433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角度误差定义为估计值偏离真实值的角度：</a:t>
              </a:r>
            </a:p>
          </p:txBody>
        </p:sp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91EBE4AE-077B-4C80-B1DB-73E6200ECC6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8688055"/>
                </p:ext>
              </p:extLst>
            </p:nvPr>
          </p:nvGraphicFramePr>
          <p:xfrm>
            <a:off x="2225963" y="3007530"/>
            <a:ext cx="12192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44" name="Equation" r:id="rId11" imgW="1218960" imgH="419040" progId="Equation.DSMT4">
                    <p:embed/>
                  </p:oleObj>
                </mc:Choice>
                <mc:Fallback>
                  <p:oleObj name="Equation" r:id="rId11" imgW="121896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225963" y="3007530"/>
                          <a:ext cx="12192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F4AF3-D9CE-4E77-8938-CD766AD990CC}"/>
                </a:ext>
              </a:extLst>
            </p:cNvPr>
            <p:cNvSpPr txBox="1"/>
            <p:nvPr/>
          </p:nvSpPr>
          <p:spPr>
            <a:xfrm>
              <a:off x="622863" y="2355618"/>
              <a:ext cx="53530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均方根角度误差（</a:t>
              </a:r>
              <a:r>
                <a:rPr lang="en-US" altLang="zh-CN" dirty="0"/>
                <a:t>Root Mean Square Angular Error, RMSAE</a:t>
              </a:r>
              <a:r>
                <a:rPr lang="zh-CN" altLang="en-US" dirty="0"/>
                <a:t>）的定义：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4972B11-DEF0-402C-B936-2689BBF4A905}"/>
              </a:ext>
            </a:extLst>
          </p:cNvPr>
          <p:cNvSpPr txBox="1"/>
          <p:nvPr/>
        </p:nvSpPr>
        <p:spPr>
          <a:xfrm>
            <a:off x="906410" y="3716364"/>
            <a:ext cx="4581236" cy="2308324"/>
          </a:xfrm>
          <a:prstGeom prst="rect">
            <a:avLst/>
          </a:prstGeom>
          <a:noFill/>
          <a:ln w="38100">
            <a:solidFill>
              <a:srgbClr val="8D111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声源数据采集于</a:t>
            </a:r>
            <a:r>
              <a:rPr lang="en-US" altLang="zh-CN" dirty="0"/>
              <a:t>TIMIT</a:t>
            </a:r>
            <a:r>
              <a:rPr lang="zh-CN" altLang="en-US" dirty="0"/>
              <a:t>数据集，采样率为</a:t>
            </a:r>
            <a:r>
              <a:rPr lang="en-US" altLang="zh-CN" dirty="0"/>
              <a:t>16kHz</a:t>
            </a:r>
            <a:r>
              <a:rPr lang="zh-CN" altLang="en-US" dirty="0"/>
              <a:t>。声源离传感器径向距离</a:t>
            </a:r>
            <a:r>
              <a:rPr lang="en-US" altLang="zh-CN" dirty="0"/>
              <a:t>1.5m</a:t>
            </a:r>
            <a:r>
              <a:rPr lang="zh-CN" altLang="en-US" dirty="0"/>
              <a:t>远。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房间维度设置为</a:t>
            </a:r>
            <a:r>
              <a:rPr lang="en-US" altLang="zh-CN" dirty="0"/>
              <a:t>8m×6m×4m</a:t>
            </a:r>
            <a:r>
              <a:rPr lang="zh-CN" altLang="en-US" dirty="0"/>
              <a:t>，声矢量传感器置于</a:t>
            </a:r>
            <a:r>
              <a:rPr lang="en-US" altLang="zh-CN" dirty="0"/>
              <a:t>(4m, 3m, 1.5m)</a:t>
            </a:r>
            <a:r>
              <a:rPr lang="zh-CN" altLang="en-US" dirty="0"/>
              <a:t>处。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每帧做</a:t>
            </a:r>
            <a:r>
              <a:rPr lang="en-US" altLang="zh-CN" dirty="0"/>
              <a:t>256</a:t>
            </a:r>
            <a:r>
              <a:rPr lang="zh-CN" altLang="en-US" dirty="0"/>
              <a:t>点的</a:t>
            </a:r>
            <a:r>
              <a:rPr lang="en-US" altLang="zh-CN" dirty="0"/>
              <a:t>FFT</a:t>
            </a:r>
            <a:r>
              <a:rPr lang="zh-CN" altLang="en-US" dirty="0"/>
              <a:t>，帧与帧之间有</a:t>
            </a:r>
            <a:r>
              <a:rPr lang="en-US" altLang="zh-CN" dirty="0"/>
              <a:t>75%</a:t>
            </a:r>
            <a:r>
              <a:rPr lang="zh-CN" altLang="en-US" dirty="0"/>
              <a:t>的重叠。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0540B0C-758E-47CC-8241-EEEC9A3B3AC9}"/>
              </a:ext>
            </a:extLst>
          </p:cNvPr>
          <p:cNvGrpSpPr/>
          <p:nvPr/>
        </p:nvGrpSpPr>
        <p:grpSpPr>
          <a:xfrm>
            <a:off x="6945749" y="3092654"/>
            <a:ext cx="4032043" cy="2932034"/>
            <a:chOff x="7204228" y="3120209"/>
            <a:chExt cx="4032043" cy="293203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0F29D1D-DCE8-4AE2-811D-E93F699DD71A}"/>
                </a:ext>
              </a:extLst>
            </p:cNvPr>
            <p:cNvSpPr txBox="1"/>
            <p:nvPr/>
          </p:nvSpPr>
          <p:spPr>
            <a:xfrm>
              <a:off x="7721600" y="3626603"/>
              <a:ext cx="3514671" cy="24256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pic>
          <p:nvPicPr>
            <p:cNvPr id="27" name="图形 26" descr="无线话筒">
              <a:extLst>
                <a:ext uri="{FF2B5EF4-FFF2-40B4-BE49-F238E27FC236}">
                  <a16:creationId xmlns:a16="http://schemas.microsoft.com/office/drawing/2014/main" id="{F5BC1E7B-B8C2-4E93-990C-6E740F87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91752" y="4652240"/>
              <a:ext cx="374366" cy="374366"/>
            </a:xfrm>
            <a:prstGeom prst="rect">
              <a:avLst/>
            </a:prstGeom>
          </p:spPr>
        </p:pic>
        <p:pic>
          <p:nvPicPr>
            <p:cNvPr id="28" name="图形 27" descr="音量">
              <a:extLst>
                <a:ext uri="{FF2B5EF4-FFF2-40B4-BE49-F238E27FC236}">
                  <a16:creationId xmlns:a16="http://schemas.microsoft.com/office/drawing/2014/main" id="{1564BFFD-D601-45AE-B0FD-A948B37D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588312">
              <a:off x="8533661" y="4277895"/>
              <a:ext cx="386554" cy="365407"/>
            </a:xfrm>
            <a:prstGeom prst="rect">
              <a:avLst/>
            </a:prstGeom>
          </p:spPr>
        </p:pic>
        <p:pic>
          <p:nvPicPr>
            <p:cNvPr id="30" name="图形 29" descr="音量">
              <a:extLst>
                <a:ext uri="{FF2B5EF4-FFF2-40B4-BE49-F238E27FC236}">
                  <a16:creationId xmlns:a16="http://schemas.microsoft.com/office/drawing/2014/main" id="{978A7CAE-CDDE-4B37-A7DB-6A8611D33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8620542">
              <a:off x="10035757" y="4285478"/>
              <a:ext cx="386554" cy="365407"/>
            </a:xfrm>
            <a:prstGeom prst="rect">
              <a:avLst/>
            </a:prstGeom>
          </p:spPr>
        </p:pic>
        <p:pic>
          <p:nvPicPr>
            <p:cNvPr id="31" name="图形 30" descr="音量">
              <a:extLst>
                <a:ext uri="{FF2B5EF4-FFF2-40B4-BE49-F238E27FC236}">
                  <a16:creationId xmlns:a16="http://schemas.microsoft.com/office/drawing/2014/main" id="{92B012BE-3C71-4839-828B-53B9FCD8B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>
              <a:off x="9281178" y="3850771"/>
              <a:ext cx="386554" cy="365407"/>
            </a:xfrm>
            <a:prstGeom prst="rect">
              <a:avLst/>
            </a:prstGeom>
          </p:spPr>
        </p:pic>
        <p:sp>
          <p:nvSpPr>
            <p:cNvPr id="33" name="流程图: 接点 32">
              <a:extLst>
                <a:ext uri="{FF2B5EF4-FFF2-40B4-BE49-F238E27FC236}">
                  <a16:creationId xmlns:a16="http://schemas.microsoft.com/office/drawing/2014/main" id="{2AEA8891-0F9A-49FF-9393-0BEF3AEAA8C6}"/>
                </a:ext>
              </a:extLst>
            </p:cNvPr>
            <p:cNvSpPr/>
            <p:nvPr/>
          </p:nvSpPr>
          <p:spPr>
            <a:xfrm>
              <a:off x="8553969" y="3968541"/>
              <a:ext cx="1840971" cy="1742744"/>
            </a:xfrm>
            <a:prstGeom prst="flowChartConnector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08DB0150-BF3B-49F9-966B-81C37FC7FA22}"/>
                </a:ext>
              </a:extLst>
            </p:cNvPr>
            <p:cNvCxnSpPr/>
            <p:nvPr/>
          </p:nvCxnSpPr>
          <p:spPr>
            <a:xfrm>
              <a:off x="7509164" y="3626603"/>
              <a:ext cx="0" cy="242564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565F7FEE-9FB6-458F-A2F8-4A6A42E25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1600" y="3443697"/>
              <a:ext cx="3514671" cy="680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D168B344-30F6-4797-9B75-6B6CF14ECE3A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9474455" y="4226752"/>
              <a:ext cx="0" cy="4254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6FE90BF-8967-4A68-B1FE-5CDE8DC900C2}"/>
                </a:ext>
              </a:extLst>
            </p:cNvPr>
            <p:cNvSpPr txBox="1"/>
            <p:nvPr/>
          </p:nvSpPr>
          <p:spPr>
            <a:xfrm>
              <a:off x="9201419" y="3120209"/>
              <a:ext cx="546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6m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105DEB1-FB29-45ED-9935-1695FCE8CF11}"/>
                </a:ext>
              </a:extLst>
            </p:cNvPr>
            <p:cNvSpPr txBox="1"/>
            <p:nvPr/>
          </p:nvSpPr>
          <p:spPr>
            <a:xfrm rot="16200000">
              <a:off x="7085082" y="4652240"/>
              <a:ext cx="546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8m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C42B160-890F-4D00-B1B8-D2D138DE1388}"/>
                </a:ext>
              </a:extLst>
            </p:cNvPr>
            <p:cNvSpPr txBox="1"/>
            <p:nvPr/>
          </p:nvSpPr>
          <p:spPr>
            <a:xfrm>
              <a:off x="9446738" y="4286963"/>
              <a:ext cx="546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</a:rPr>
                <a:t>1.5m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0F98738-6148-4B44-814A-7E7663A5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1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959B4-7F05-4B83-B94A-EC20EBE2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精确性评估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C15062-DA41-4F2E-905D-7204DB1C8B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36" y="1444932"/>
            <a:ext cx="4309624" cy="32997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7285D3-569F-4611-A8F4-C4E8114B9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0" y="1504792"/>
            <a:ext cx="4309625" cy="329516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DD25EA3-2681-4903-A96A-DEBA84C7BC3D}"/>
              </a:ext>
            </a:extLst>
          </p:cNvPr>
          <p:cNvSpPr txBox="1"/>
          <p:nvPr/>
        </p:nvSpPr>
        <p:spPr>
          <a:xfrm>
            <a:off x="1609461" y="4983876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两个同时活跃声源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C441E6-509A-4996-AF39-08719EAEAD4A}"/>
              </a:ext>
            </a:extLst>
          </p:cNvPr>
          <p:cNvSpPr txBox="1"/>
          <p:nvPr/>
        </p:nvSpPr>
        <p:spPr>
          <a:xfrm>
            <a:off x="8748206" y="4974122"/>
            <a:ext cx="24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三个同时活跃声源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57D7B0-2F78-4B3B-A4F9-C98D56B01EA2}"/>
              </a:ext>
            </a:extLst>
          </p:cNvPr>
          <p:cNvSpPr txBox="1"/>
          <p:nvPr/>
        </p:nvSpPr>
        <p:spPr>
          <a:xfrm>
            <a:off x="5474856" y="2829206"/>
            <a:ext cx="140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1546BE-6744-4EFF-BB61-42B1B6940609}"/>
              </a:ext>
            </a:extLst>
          </p:cNvPr>
          <p:cNvSpPr txBox="1"/>
          <p:nvPr/>
        </p:nvSpPr>
        <p:spPr>
          <a:xfrm>
            <a:off x="3443792" y="5886956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提出的方法在此场景下具有良好的精确性。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BEF7F0-4F80-43DF-B35D-3FAC86359022}"/>
              </a:ext>
            </a:extLst>
          </p:cNvPr>
          <p:cNvSpPr txBox="1"/>
          <p:nvPr/>
        </p:nvSpPr>
        <p:spPr>
          <a:xfrm>
            <a:off x="3543298" y="1048375"/>
            <a:ext cx="510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</a:t>
            </a:r>
            <a:r>
              <a:rPr lang="zh-CN" altLang="en-US" dirty="0"/>
              <a:t>次实验下</a:t>
            </a:r>
            <a:r>
              <a:rPr lang="en-US" altLang="zh-CN" dirty="0"/>
              <a:t>DOA</a:t>
            </a:r>
            <a:r>
              <a:rPr lang="zh-CN" altLang="en-US" dirty="0"/>
              <a:t>估计误差随着声源夹角的分布。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0FD0D1-170D-44A9-AFB5-2260BBD7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5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E5A39-F18E-48B5-923D-B7AAF75B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精确性评估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22CED0-94C6-4F6A-9A0A-3D0070F090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267" b="402"/>
          <a:stretch/>
        </p:blipFill>
        <p:spPr>
          <a:xfrm>
            <a:off x="718852" y="1523264"/>
            <a:ext cx="4348449" cy="3329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083A46-DB7C-4120-B803-E76DEC6DE0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29"/>
          <a:stretch/>
        </p:blipFill>
        <p:spPr>
          <a:xfrm>
            <a:off x="7137401" y="1521852"/>
            <a:ext cx="4348449" cy="33309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0D28CDC-BF3D-4366-9053-0143BFEDEC00}"/>
              </a:ext>
            </a:extLst>
          </p:cNvPr>
          <p:cNvSpPr txBox="1"/>
          <p:nvPr/>
        </p:nvSpPr>
        <p:spPr>
          <a:xfrm>
            <a:off x="5425786" y="2864164"/>
            <a:ext cx="140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702026-CA91-4AD2-867F-DE59D6A77F4B}"/>
              </a:ext>
            </a:extLst>
          </p:cNvPr>
          <p:cNvSpPr txBox="1"/>
          <p:nvPr/>
        </p:nvSpPr>
        <p:spPr>
          <a:xfrm>
            <a:off x="1687968" y="5009786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四个同时活跃声源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515ECB-D75B-42B9-8045-29948A3B3D3B}"/>
              </a:ext>
            </a:extLst>
          </p:cNvPr>
          <p:cNvSpPr txBox="1"/>
          <p:nvPr/>
        </p:nvSpPr>
        <p:spPr>
          <a:xfrm>
            <a:off x="8108588" y="4956953"/>
            <a:ext cx="24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五个同时活跃声源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0800A9-81C0-47C7-8878-37C73ED1970E}"/>
              </a:ext>
            </a:extLst>
          </p:cNvPr>
          <p:cNvSpPr txBox="1"/>
          <p:nvPr/>
        </p:nvSpPr>
        <p:spPr>
          <a:xfrm>
            <a:off x="3443793" y="5905428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提出的方法在此场景下具有较好的精确性。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69EF25-4F9D-4DDB-BC92-9B459393A4EF}"/>
              </a:ext>
            </a:extLst>
          </p:cNvPr>
          <p:cNvSpPr txBox="1"/>
          <p:nvPr/>
        </p:nvSpPr>
        <p:spPr>
          <a:xfrm>
            <a:off x="3543298" y="1048375"/>
            <a:ext cx="510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</a:t>
            </a:r>
            <a:r>
              <a:rPr lang="zh-CN" altLang="en-US" dirty="0"/>
              <a:t>次实验下</a:t>
            </a:r>
            <a:r>
              <a:rPr lang="en-US" altLang="zh-CN" dirty="0"/>
              <a:t>DOA</a:t>
            </a:r>
            <a:r>
              <a:rPr lang="zh-CN" altLang="en-US" dirty="0"/>
              <a:t>估计误差随着声源夹角的分布。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FCA5ED-3284-46A9-A8F2-BE2FB4D8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22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A9808-1FF2-4DD1-A2B8-B736571E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鲁棒性评估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4F53DF-1938-4322-91AD-F82CE07BA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67" y="1601064"/>
            <a:ext cx="4407619" cy="3324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CC7777-39FF-4427-BE58-76E4F8000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95" y="1608858"/>
            <a:ext cx="4407619" cy="33164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C5644E-ED96-4E71-98A9-6455F57C78DE}"/>
              </a:ext>
            </a:extLst>
          </p:cNvPr>
          <p:cNvSpPr txBox="1"/>
          <p:nvPr/>
        </p:nvSpPr>
        <p:spPr>
          <a:xfrm>
            <a:off x="1365473" y="5046027"/>
            <a:ext cx="348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DOA</a:t>
            </a:r>
            <a:r>
              <a:rPr lang="zh-CN" altLang="en-US" dirty="0"/>
              <a:t>估计误差随着</a:t>
            </a:r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zh-CN" altLang="en-US" dirty="0"/>
              <a:t>的分布。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E5B843-4CD2-4F9E-B748-87EF507A8750}"/>
              </a:ext>
            </a:extLst>
          </p:cNvPr>
          <p:cNvSpPr txBox="1"/>
          <p:nvPr/>
        </p:nvSpPr>
        <p:spPr>
          <a:xfrm>
            <a:off x="8148204" y="5046027"/>
            <a:ext cx="359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DOA</a:t>
            </a:r>
            <a:r>
              <a:rPr lang="zh-CN" altLang="en-US" dirty="0"/>
              <a:t>估计误差随着</a:t>
            </a:r>
            <a:r>
              <a:rPr lang="en-US" altLang="zh-CN" dirty="0"/>
              <a:t>SNR</a:t>
            </a:r>
            <a:r>
              <a:rPr lang="zh-CN" altLang="en-US" dirty="0"/>
              <a:t>的分布。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758635-4641-4F62-9FBF-4FDCBB913337}"/>
              </a:ext>
            </a:extLst>
          </p:cNvPr>
          <p:cNvSpPr txBox="1"/>
          <p:nvPr/>
        </p:nvSpPr>
        <p:spPr>
          <a:xfrm>
            <a:off x="3443793" y="5905429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提出的方法在此场景下具有良好的鲁棒性。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D52214-D493-4C78-BD75-703DC3EF589D}"/>
              </a:ext>
            </a:extLst>
          </p:cNvPr>
          <p:cNvSpPr txBox="1"/>
          <p:nvPr/>
        </p:nvSpPr>
        <p:spPr>
          <a:xfrm>
            <a:off x="4524085" y="994491"/>
            <a:ext cx="314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两个活跃声源的夹角为</a:t>
            </a:r>
            <a:r>
              <a:rPr lang="en-US" altLang="zh-CN" dirty="0"/>
              <a:t>60°</a:t>
            </a:r>
            <a:r>
              <a:rPr lang="zh-CN" altLang="en-US" dirty="0"/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1A2F58-3A99-4F25-BE95-98235CCE820F}"/>
              </a:ext>
            </a:extLst>
          </p:cNvPr>
          <p:cNvSpPr txBox="1"/>
          <p:nvPr/>
        </p:nvSpPr>
        <p:spPr>
          <a:xfrm>
            <a:off x="2403602" y="5409570"/>
            <a:ext cx="14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BE8A4-EAC2-46E0-9B05-3F3EA4013E52}"/>
              </a:ext>
            </a:extLst>
          </p:cNvPr>
          <p:cNvSpPr txBox="1"/>
          <p:nvPr/>
        </p:nvSpPr>
        <p:spPr>
          <a:xfrm>
            <a:off x="9240404" y="5376544"/>
            <a:ext cx="14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C3E10F-C3DC-4986-89FB-535C8C24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19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D512E-BB43-46D5-ABB8-25F13850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实验评估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B61B2F-856B-462F-84A9-28A5ED424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2" y="1246390"/>
            <a:ext cx="6573229" cy="3371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71E1B7-C942-45E1-8D1B-1A5AC57BB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94" y="1643555"/>
            <a:ext cx="3752994" cy="23211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6117A01-B428-421B-953E-859FB369EDD2}"/>
              </a:ext>
            </a:extLst>
          </p:cNvPr>
          <p:cNvSpPr txBox="1"/>
          <p:nvPr/>
        </p:nvSpPr>
        <p:spPr>
          <a:xfrm>
            <a:off x="3443793" y="5905429"/>
            <a:ext cx="555415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提出的方法在真实场景下具有较好的精确性。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5C0FF2-98CC-484B-A1C0-834702612324}"/>
              </a:ext>
            </a:extLst>
          </p:cNvPr>
          <p:cNvSpPr txBox="1"/>
          <p:nvPr/>
        </p:nvSpPr>
        <p:spPr>
          <a:xfrm>
            <a:off x="2417672" y="5242278"/>
            <a:ext cx="307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每对声源夹角进行</a:t>
            </a:r>
            <a:r>
              <a:rPr lang="en-US" altLang="zh-CN" dirty="0"/>
              <a:t>40</a:t>
            </a:r>
            <a:r>
              <a:rPr lang="zh-CN" altLang="en-US" dirty="0"/>
              <a:t>组实验。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BF7A34-828E-404C-A328-97A9A4D5BB15}"/>
              </a:ext>
            </a:extLst>
          </p:cNvPr>
          <p:cNvSpPr txBox="1"/>
          <p:nvPr/>
        </p:nvSpPr>
        <p:spPr>
          <a:xfrm>
            <a:off x="2130853" y="4707807"/>
            <a:ext cx="36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不同算法</a:t>
            </a:r>
            <a:r>
              <a:rPr lang="en-US" altLang="zh-CN" dirty="0"/>
              <a:t>DOA</a:t>
            </a:r>
            <a:r>
              <a:rPr lang="zh-CN" altLang="en-US" dirty="0"/>
              <a:t>估计误差的分布。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309C90-87D5-4896-BBFA-684270E0E492}"/>
              </a:ext>
            </a:extLst>
          </p:cNvPr>
          <p:cNvSpPr txBox="1"/>
          <p:nvPr/>
        </p:nvSpPr>
        <p:spPr>
          <a:xfrm>
            <a:off x="8585288" y="4146669"/>
            <a:ext cx="235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估计</a:t>
            </a:r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zh-CN" altLang="en-US" dirty="0"/>
              <a:t>为：</a:t>
            </a:r>
            <a:r>
              <a:rPr lang="en-US" altLang="zh-CN" dirty="0"/>
              <a:t>0.45s</a:t>
            </a:r>
          </a:p>
          <a:p>
            <a:r>
              <a:rPr lang="zh-CN" altLang="en-US" dirty="0"/>
              <a:t>估计信噪比：</a:t>
            </a:r>
            <a:r>
              <a:rPr lang="en-US" altLang="zh-CN" dirty="0"/>
              <a:t>14dB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6226D-9EBB-47CB-9E8B-D0FD3ECA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2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520041"/>
            <a:ext cx="7115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声矢量传感器信号模型及理论基础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latin typeface="+mj-lt"/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估计算法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估计框架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总结与致谢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4D5961-297B-408D-9C0C-A967EFCD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33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14B80-170D-4F77-A0D5-9CC6E5F1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语音存在的时频点判别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09D208-2510-4D9F-9415-EC3081627647}"/>
              </a:ext>
            </a:extLst>
          </p:cNvPr>
          <p:cNvGrpSpPr/>
          <p:nvPr/>
        </p:nvGrpSpPr>
        <p:grpSpPr>
          <a:xfrm>
            <a:off x="1843353" y="1175077"/>
            <a:ext cx="8644417" cy="4095063"/>
            <a:chOff x="2393037" y="1313622"/>
            <a:chExt cx="8644417" cy="4095063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D6B99147-BB0F-4CEC-AFB8-DF15AAA28E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9076912"/>
                </p:ext>
              </p:extLst>
            </p:nvPr>
          </p:nvGraphicFramePr>
          <p:xfrm>
            <a:off x="5533834" y="1313622"/>
            <a:ext cx="2959100" cy="71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73" name="Equation" r:id="rId4" imgW="2958840" imgH="711000" progId="Equation.DSMT4">
                    <p:embed/>
                  </p:oleObj>
                </mc:Choice>
                <mc:Fallback>
                  <p:oleObj name="Equation" r:id="rId4" imgW="2958840" imgH="711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33834" y="1313622"/>
                          <a:ext cx="2959100" cy="711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EBC361F9-CC70-4018-BF73-2C6168F03E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0053924"/>
                </p:ext>
              </p:extLst>
            </p:nvPr>
          </p:nvGraphicFramePr>
          <p:xfrm>
            <a:off x="5533834" y="2221981"/>
            <a:ext cx="38227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74" name="Equation" r:id="rId6" imgW="3822480" imgH="355320" progId="Equation.DSMT4">
                    <p:embed/>
                  </p:oleObj>
                </mc:Choice>
                <mc:Fallback>
                  <p:oleObj name="Equation" r:id="rId6" imgW="3822480" imgH="355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33834" y="2221981"/>
                          <a:ext cx="38227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D17811E-7DFC-4B74-BD3B-84105E25EC46}"/>
                </a:ext>
              </a:extLst>
            </p:cNvPr>
            <p:cNvSpPr txBox="1"/>
            <p:nvPr/>
          </p:nvSpPr>
          <p:spPr>
            <a:xfrm>
              <a:off x="2393037" y="1454397"/>
              <a:ext cx="267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r>
                <a:rPr lang="zh-CN" altLang="en-US" dirty="0"/>
                <a:t>沿着频率维度滤波：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523A830-DB41-4BB9-9D4C-941B83DB7128}"/>
                </a:ext>
              </a:extLst>
            </p:cNvPr>
            <p:cNvSpPr txBox="1"/>
            <p:nvPr/>
          </p:nvSpPr>
          <p:spPr>
            <a:xfrm>
              <a:off x="2393037" y="2206034"/>
              <a:ext cx="3140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8D1111"/>
                </a:buClr>
                <a:buFont typeface="Arial" panose="020B0604020202020204" pitchFamily="34" charset="0"/>
                <a:buChar char="•"/>
              </a:pPr>
              <a:r>
                <a:rPr lang="zh-CN" altLang="en-US" dirty="0"/>
                <a:t>沿着时间帧维度递归平滑：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B577DCD-7C0C-4056-AF29-17CA3049A749}"/>
                </a:ext>
              </a:extLst>
            </p:cNvPr>
            <p:cNvGrpSpPr/>
            <p:nvPr/>
          </p:nvGrpSpPr>
          <p:grpSpPr>
            <a:xfrm>
              <a:off x="2393037" y="3052120"/>
              <a:ext cx="8644417" cy="2356565"/>
              <a:chOff x="499583" y="3214596"/>
              <a:chExt cx="8644417" cy="2356565"/>
            </a:xfrm>
          </p:grpSpPr>
          <p:graphicFrame>
            <p:nvGraphicFramePr>
              <p:cNvPr id="7" name="对象 6">
                <a:extLst>
                  <a:ext uri="{FF2B5EF4-FFF2-40B4-BE49-F238E27FC236}">
                    <a16:creationId xmlns:a16="http://schemas.microsoft.com/office/drawing/2014/main" id="{F608F05F-1C4A-4C4C-946F-1484105B0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4352431"/>
                  </p:ext>
                </p:extLst>
              </p:nvPr>
            </p:nvGraphicFramePr>
            <p:xfrm>
              <a:off x="3644900" y="3214596"/>
              <a:ext cx="5499100" cy="1117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475" name="Equation" r:id="rId8" imgW="5499000" imgH="1117440" progId="Equation.DSMT4">
                      <p:embed/>
                    </p:oleObj>
                  </mc:Choice>
                  <mc:Fallback>
                    <p:oleObj name="Equation" r:id="rId8" imgW="5499000" imgH="11174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644900" y="3214596"/>
                            <a:ext cx="5499100" cy="1117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对象 7">
                <a:extLst>
                  <a:ext uri="{FF2B5EF4-FFF2-40B4-BE49-F238E27FC236}">
                    <a16:creationId xmlns:a16="http://schemas.microsoft.com/office/drawing/2014/main" id="{4059DC62-AC2F-4282-9170-E5946D5E7E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7463376"/>
                  </p:ext>
                </p:extLst>
              </p:nvPr>
            </p:nvGraphicFramePr>
            <p:xfrm>
              <a:off x="3613150" y="4809161"/>
              <a:ext cx="2781300" cy="76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476" name="Equation" r:id="rId10" imgW="2781000" imgH="761760" progId="Equation.DSMT4">
                      <p:embed/>
                    </p:oleObj>
                  </mc:Choice>
                  <mc:Fallback>
                    <p:oleObj name="Equation" r:id="rId10" imgW="2781000" imgH="76176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3613150" y="4809161"/>
                            <a:ext cx="2781300" cy="762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53C6C7D-35F5-48C8-BDAC-C87AFBA0A0CE}"/>
                  </a:ext>
                </a:extLst>
              </p:cNvPr>
              <p:cNvSpPr txBox="1"/>
              <p:nvPr/>
            </p:nvSpPr>
            <p:spPr>
              <a:xfrm>
                <a:off x="499583" y="3608915"/>
                <a:ext cx="3140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8D111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短时窗内局部最小值追踪：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1224E3-FB96-4EFF-913B-900D10023CC4}"/>
                  </a:ext>
                </a:extLst>
              </p:cNvPr>
              <p:cNvSpPr txBox="1"/>
              <p:nvPr/>
            </p:nvSpPr>
            <p:spPr>
              <a:xfrm>
                <a:off x="499583" y="4940163"/>
                <a:ext cx="3140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8D111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语音存在的时频点集合：</a:t>
                </a:r>
              </a:p>
            </p:txBody>
          </p:sp>
        </p:grp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E87680-A14C-4BD6-BE56-9DCDABAC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r>
              <a:rPr lang="en-US"/>
              <a:t>/51</a:t>
            </a:r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CFB76F-1997-47FB-8C81-0DB22676F004}"/>
              </a:ext>
            </a:extLst>
          </p:cNvPr>
          <p:cNvSpPr txBox="1"/>
          <p:nvPr/>
        </p:nvSpPr>
        <p:spPr>
          <a:xfrm>
            <a:off x="3519787" y="5647224"/>
            <a:ext cx="5152425" cy="646331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由于语音信号的稀疏性，在一个短时窗内，频带能量的最小值大概率会趋近于噪声功率。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6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520041"/>
            <a:ext cx="7115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声矢量传感器信号模型及理论基础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估计框架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总结与致谢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1018A2-FE18-42A6-A331-CC1DB1C6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69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C59B0-48B6-4B7D-8011-CE784871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局部最占优声源判别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1EC537-5F39-4CA6-B8F8-03600AB3A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20" y="1119334"/>
            <a:ext cx="6288339" cy="36345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31220C-A8D2-48C7-8F73-96378E97BD5F}"/>
              </a:ext>
            </a:extLst>
          </p:cNvPr>
          <p:cNvSpPr txBox="1"/>
          <p:nvPr/>
        </p:nvSpPr>
        <p:spPr>
          <a:xfrm>
            <a:off x="659507" y="1101311"/>
            <a:ext cx="4577512" cy="646331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局部最占优声源的方向定义为每个时频窗内</a:t>
            </a:r>
            <a:r>
              <a:rPr lang="zh-CN" altLang="en-US" b="1" dirty="0"/>
              <a:t>强度向量密度最大</a:t>
            </a:r>
            <a:r>
              <a:rPr lang="zh-CN" altLang="en-US" dirty="0"/>
              <a:t>的方向。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F733609-A6B3-4BEA-A907-A0DE45443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947023"/>
              </p:ext>
            </p:extLst>
          </p:nvPr>
        </p:nvGraphicFramePr>
        <p:xfrm>
          <a:off x="1103141" y="2438400"/>
          <a:ext cx="3314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5" name="Equation" r:id="rId4" imgW="3314520" imgH="990360" progId="Equation.DSMT4">
                  <p:embed/>
                </p:oleObj>
              </mc:Choice>
              <mc:Fallback>
                <p:oleObj name="Equation" r:id="rId4" imgW="331452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141" y="2438400"/>
                        <a:ext cx="33147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EF4FA50-0C29-43E2-B4AC-457064430908}"/>
              </a:ext>
            </a:extLst>
          </p:cNvPr>
          <p:cNvSpPr/>
          <p:nvPr/>
        </p:nvSpPr>
        <p:spPr>
          <a:xfrm>
            <a:off x="659507" y="1959083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局部最占优声源的方向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071E5B21-207E-4821-B3D7-0EA73D50AED5}"/>
              </a:ext>
            </a:extLst>
          </p:cNvPr>
          <p:cNvSpPr/>
          <p:nvPr/>
        </p:nvSpPr>
        <p:spPr>
          <a:xfrm>
            <a:off x="2442127" y="3538985"/>
            <a:ext cx="318364" cy="3081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BB81094-B452-446E-8ABE-A26410DA5F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513554"/>
              </p:ext>
            </p:extLst>
          </p:nvPr>
        </p:nvGraphicFramePr>
        <p:xfrm>
          <a:off x="659507" y="3957097"/>
          <a:ext cx="44196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6" name="Equation" r:id="rId6" imgW="4419360" imgH="1574640" progId="Equation.DSMT4">
                  <p:embed/>
                </p:oleObj>
              </mc:Choice>
              <mc:Fallback>
                <p:oleObj name="Equation" r:id="rId6" imgW="441936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9507" y="3957097"/>
                        <a:ext cx="44196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E02E5F3-4FDD-4369-8165-AA91D4BA0931}"/>
              </a:ext>
            </a:extLst>
          </p:cNvPr>
          <p:cNvSpPr txBox="1"/>
          <p:nvPr/>
        </p:nvSpPr>
        <p:spPr>
          <a:xfrm>
            <a:off x="4140658" y="5919403"/>
            <a:ext cx="391068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保留每个时频窗内最占优声源的方向。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F639752-2C9C-4C22-8F43-DA0BCDB71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900388"/>
              </p:ext>
            </p:extLst>
          </p:nvPr>
        </p:nvGraphicFramePr>
        <p:xfrm>
          <a:off x="6523759" y="5219861"/>
          <a:ext cx="5008734" cy="30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7" name="Equation" r:id="rId8" imgW="5346360" imgH="330120" progId="Equation.DSMT4">
                  <p:embed/>
                </p:oleObj>
              </mc:Choice>
              <mc:Fallback>
                <p:oleObj name="Equation" r:id="rId8" imgW="534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23759" y="5219861"/>
                        <a:ext cx="5008734" cy="309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76ECA71-BF6A-45A2-8D8E-805854ED1AAB}"/>
              </a:ext>
            </a:extLst>
          </p:cNvPr>
          <p:cNvSpPr txBox="1"/>
          <p:nvPr/>
        </p:nvSpPr>
        <p:spPr>
          <a:xfrm>
            <a:off x="5867977" y="5169717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BCD548-77AF-4DA9-9D93-914DD354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8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A5B5D-802C-4DC3-A88D-F0969A5E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多源一致性判别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E9C6847-4640-4FB5-8E16-6D3257D373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965692"/>
              </p:ext>
            </p:extLst>
          </p:nvPr>
        </p:nvGraphicFramePr>
        <p:xfrm>
          <a:off x="735198" y="1950569"/>
          <a:ext cx="5092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8" name="Equation" r:id="rId4" imgW="5092560" imgH="761760" progId="Equation.DSMT4">
                  <p:embed/>
                </p:oleObj>
              </mc:Choice>
              <mc:Fallback>
                <p:oleObj name="Equation" r:id="rId4" imgW="509256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5198" y="1950569"/>
                        <a:ext cx="5092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7040EC-2966-41E2-B17C-402BA4BF28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35322"/>
              </p:ext>
            </p:extLst>
          </p:nvPr>
        </p:nvGraphicFramePr>
        <p:xfrm>
          <a:off x="735198" y="3676720"/>
          <a:ext cx="7327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9" name="Equation" r:id="rId6" imgW="7327800" imgH="914400" progId="Equation.DSMT4">
                  <p:embed/>
                </p:oleObj>
              </mc:Choice>
              <mc:Fallback>
                <p:oleObj name="Equation" r:id="rId6" imgW="7327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5198" y="3676720"/>
                        <a:ext cx="73279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CDEE10C-013B-460E-A204-0EF05BCE3E18}"/>
              </a:ext>
            </a:extLst>
          </p:cNvPr>
          <p:cNvSpPr txBox="1"/>
          <p:nvPr/>
        </p:nvSpPr>
        <p:spPr>
          <a:xfrm>
            <a:off x="624360" y="1460059"/>
            <a:ext cx="296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双源直接路径信号模型：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DD9754-E696-4258-A2CD-99FFF53D706D}"/>
              </a:ext>
            </a:extLst>
          </p:cNvPr>
          <p:cNvSpPr txBox="1"/>
          <p:nvPr/>
        </p:nvSpPr>
        <p:spPr>
          <a:xfrm>
            <a:off x="616675" y="3113516"/>
            <a:ext cx="32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双源直接路径下声强的形式为：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C120E0-EC62-4789-8574-49DA42864B08}"/>
              </a:ext>
            </a:extLst>
          </p:cNvPr>
          <p:cNvSpPr txBox="1"/>
          <p:nvPr/>
        </p:nvSpPr>
        <p:spPr>
          <a:xfrm>
            <a:off x="4146442" y="5998801"/>
            <a:ext cx="4637340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此时声强向量分布于      和     形成的平面上。       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78B7070-D284-4256-B5DE-BD54B15FE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182811"/>
              </p:ext>
            </p:extLst>
          </p:nvPr>
        </p:nvGraphicFramePr>
        <p:xfrm>
          <a:off x="6363278" y="5991766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0" name="Equation" r:id="rId8" imgW="241200" imgH="330120" progId="Equation.DSMT4">
                  <p:embed/>
                </p:oleObj>
              </mc:Choice>
              <mc:Fallback>
                <p:oleObj name="Equation" r:id="rId8" imgW="2412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63278" y="5991766"/>
                        <a:ext cx="241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B957809F-4EC1-4634-9E00-C7B2CF7E3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854356"/>
              </p:ext>
            </p:extLst>
          </p:nvPr>
        </p:nvGraphicFramePr>
        <p:xfrm>
          <a:off x="6925018" y="5991766"/>
          <a:ext cx="26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1" name="Equation" r:id="rId10" imgW="266400" imgH="330120" progId="Equation.DSMT4">
                  <p:embed/>
                </p:oleObj>
              </mc:Choice>
              <mc:Fallback>
                <p:oleObj name="Equation" r:id="rId10" imgW="266400" imgH="33012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78B7070-D284-4256-B5DE-BD54B15FE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25018" y="5991766"/>
                        <a:ext cx="266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71DC2C-68C7-4595-A8A4-7D8DF2725FE6}"/>
              </a:ext>
            </a:extLst>
          </p:cNvPr>
          <p:cNvGrpSpPr/>
          <p:nvPr/>
        </p:nvGrpSpPr>
        <p:grpSpPr>
          <a:xfrm>
            <a:off x="557327" y="4839892"/>
            <a:ext cx="6905655" cy="661364"/>
            <a:chOff x="-283964" y="4417328"/>
            <a:chExt cx="6647242" cy="66136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7E3E472-94B1-4DA3-96A0-4B7BA89A7946}"/>
                </a:ext>
              </a:extLst>
            </p:cNvPr>
            <p:cNvSpPr txBox="1"/>
            <p:nvPr/>
          </p:nvSpPr>
          <p:spPr>
            <a:xfrm>
              <a:off x="-283964" y="4432361"/>
              <a:ext cx="6647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上式中     和      项的系数为非负值，                  项的系数可以为负。</a:t>
              </a:r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6D5A3586-579E-4BC0-8322-81E66C34E6F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5745534"/>
                </p:ext>
              </p:extLst>
            </p:nvPr>
          </p:nvGraphicFramePr>
          <p:xfrm>
            <a:off x="594489" y="4451927"/>
            <a:ext cx="242886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52" name="Equation" r:id="rId12" imgW="242298" imgH="329412" progId="Equation.DSMT4">
                    <p:embed/>
                  </p:oleObj>
                </mc:Choice>
                <mc:Fallback>
                  <p:oleObj name="Equation" r:id="rId12" imgW="242298" imgH="329412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94489" y="4451927"/>
                          <a:ext cx="242886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4610D555-6867-4776-9814-03C0894060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630872"/>
                </p:ext>
              </p:extLst>
            </p:nvPr>
          </p:nvGraphicFramePr>
          <p:xfrm>
            <a:off x="1073826" y="4442728"/>
            <a:ext cx="2667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53" name="Equation" r:id="rId14" imgW="266400" imgH="330120" progId="Equation.DSMT4">
                    <p:embed/>
                  </p:oleObj>
                </mc:Choice>
                <mc:Fallback>
                  <p:oleObj name="Equation" r:id="rId14" imgW="266400" imgH="330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073826" y="4442728"/>
                          <a:ext cx="2667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14A4D33A-42D8-49FD-A78C-F91DB55560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4165723"/>
                </p:ext>
              </p:extLst>
            </p:nvPr>
          </p:nvGraphicFramePr>
          <p:xfrm>
            <a:off x="3348554" y="4417328"/>
            <a:ext cx="9271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54" name="Equation" r:id="rId16" imgW="927000" imgH="380880" progId="Equation.DSMT4">
                    <p:embed/>
                  </p:oleObj>
                </mc:Choice>
                <mc:Fallback>
                  <p:oleObj name="Equation" r:id="rId16" imgW="92700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348554" y="4417328"/>
                          <a:ext cx="9271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22C2B5-9D5D-4114-8CCD-468828D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r>
              <a:rPr lang="en-US"/>
              <a:t>/51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3DCD5A-16E8-4D09-AD20-3BFFA1DAF0D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27" y="1234139"/>
            <a:ext cx="2866757" cy="21948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27B9189-1008-42D2-9B5F-8A03DF3513A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60" y="3427626"/>
            <a:ext cx="2866757" cy="21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1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D7B15-F4E9-428C-8646-FB857705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多源一致性判别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36A7BC8-D16C-4805-8BDC-A0CEE52F3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265564"/>
              </p:ext>
            </p:extLst>
          </p:nvPr>
        </p:nvGraphicFramePr>
        <p:xfrm>
          <a:off x="1418059" y="5617984"/>
          <a:ext cx="3674916" cy="299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3" name="Equation" r:id="rId4" imgW="4051080" imgH="330120" progId="Equation.DSMT4">
                  <p:embed/>
                </p:oleObj>
              </mc:Choice>
              <mc:Fallback>
                <p:oleObj name="Equation" r:id="rId4" imgW="4051080" imgH="33012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809C627-459D-4887-B9CD-BCA1087A6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8059" y="5617984"/>
                        <a:ext cx="3674916" cy="299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3EA1F45-D885-4FEA-8A3F-CB46C8CE14FE}"/>
              </a:ext>
            </a:extLst>
          </p:cNvPr>
          <p:cNvSpPr txBox="1"/>
          <p:nvPr/>
        </p:nvSpPr>
        <p:spPr>
          <a:xfrm>
            <a:off x="704478" y="5583079"/>
            <a:ext cx="71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21F0A1-370F-4D9E-8D3B-16DCC49058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62" y="1234239"/>
            <a:ext cx="4288610" cy="240522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5EEB9FC-5F12-4659-B452-B1D3E5371787}"/>
              </a:ext>
            </a:extLst>
          </p:cNvPr>
          <p:cNvGrpSpPr/>
          <p:nvPr/>
        </p:nvGrpSpPr>
        <p:grpSpPr>
          <a:xfrm>
            <a:off x="1822385" y="1850501"/>
            <a:ext cx="3008233" cy="3525063"/>
            <a:chOff x="674006" y="1295389"/>
            <a:chExt cx="3173828" cy="3743965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8541EC7E-A217-4AE3-8E8F-4B646F40AB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5134558"/>
                </p:ext>
              </p:extLst>
            </p:nvPr>
          </p:nvGraphicFramePr>
          <p:xfrm>
            <a:off x="674007" y="1295389"/>
            <a:ext cx="3024042" cy="874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44" name="Equation" r:id="rId7" imgW="3073320" imgH="888840" progId="Equation.DSMT4">
                    <p:embed/>
                  </p:oleObj>
                </mc:Choice>
                <mc:Fallback>
                  <p:oleObj name="Equation" r:id="rId7" imgW="3073320" imgH="888840" progId="Equation.DSMT4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3F5FCB47-B9E0-4382-9C11-186979A7A68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74007" y="1295389"/>
                          <a:ext cx="3024042" cy="8747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4A9E4026-FE0C-412A-957A-92A3E4431C5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0205058"/>
                </p:ext>
              </p:extLst>
            </p:nvPr>
          </p:nvGraphicFramePr>
          <p:xfrm>
            <a:off x="674006" y="2729076"/>
            <a:ext cx="3173828" cy="2310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45" name="Equation" r:id="rId9" imgW="3593880" imgH="2616120" progId="Equation.DSMT4">
                    <p:embed/>
                  </p:oleObj>
                </mc:Choice>
                <mc:Fallback>
                  <p:oleObj name="Equation" r:id="rId9" imgW="3593880" imgH="2616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74006" y="2729076"/>
                          <a:ext cx="3173828" cy="23102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A5020F86-9EB4-41B5-B5C3-3F3F51ABCC0A}"/>
                </a:ext>
              </a:extLst>
            </p:cNvPr>
            <p:cNvSpPr/>
            <p:nvPr/>
          </p:nvSpPr>
          <p:spPr>
            <a:xfrm>
              <a:off x="1674090" y="2246690"/>
              <a:ext cx="318364" cy="30812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BD2F366-025E-4511-89FB-4EDFF11155A8}"/>
              </a:ext>
            </a:extLst>
          </p:cNvPr>
          <p:cNvSpPr txBox="1"/>
          <p:nvPr/>
        </p:nvSpPr>
        <p:spPr>
          <a:xfrm>
            <a:off x="498160" y="15898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最优平面：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1AF8FD6-80FE-456C-A5FB-EE56D2325B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62" y="3669119"/>
            <a:ext cx="4288610" cy="248469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AE4CEC7-3A77-4B8B-92D5-BC3FAC5352DC}"/>
              </a:ext>
            </a:extLst>
          </p:cNvPr>
          <p:cNvSpPr/>
          <p:nvPr/>
        </p:nvSpPr>
        <p:spPr>
          <a:xfrm>
            <a:off x="498160" y="1116021"/>
            <a:ext cx="4775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拟合空间中强度向量分布一致性最高的平面。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ADCD7C-F098-4A17-978E-EBBFB559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r>
              <a:rPr lang="en-US"/>
              <a:t>/51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0DBE33-9E00-487F-BDF9-658E65351376}"/>
              </a:ext>
            </a:extLst>
          </p:cNvPr>
          <p:cNvSpPr txBox="1"/>
          <p:nvPr/>
        </p:nvSpPr>
        <p:spPr>
          <a:xfrm>
            <a:off x="4140658" y="6172192"/>
            <a:ext cx="391068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受混响影响的强度向量分布不一致。</a:t>
            </a:r>
          </a:p>
        </p:txBody>
      </p:sp>
    </p:spTree>
    <p:extLst>
      <p:ext uri="{BB962C8B-B14F-4D97-AF65-F5344CB8AC3E}">
        <p14:creationId xmlns:p14="http://schemas.microsoft.com/office/powerpoint/2010/main" val="62136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7C236-F7B3-4886-AC00-113A54FD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多源分类和</a:t>
            </a:r>
            <a:r>
              <a:rPr lang="en-US" altLang="zh-CN" dirty="0"/>
              <a:t>DOA</a:t>
            </a:r>
            <a:r>
              <a:rPr lang="zh-CN" altLang="en-US" dirty="0"/>
              <a:t>提取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28E2FE-74BD-49B7-9276-8858EC624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1" y="1262022"/>
            <a:ext cx="5504110" cy="2366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9F20B8-839B-4A11-8262-4D62EAADA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7" y="3628118"/>
            <a:ext cx="3099822" cy="19050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4AD090-5EDB-453F-9A25-25E62B2F1053}"/>
              </a:ext>
            </a:extLst>
          </p:cNvPr>
          <p:cNvSpPr txBox="1"/>
          <p:nvPr/>
        </p:nvSpPr>
        <p:spPr>
          <a:xfrm>
            <a:off x="5883563" y="3999345"/>
            <a:ext cx="5368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对满足多源一致性判别的强度向量按照方向分类。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直接对强度向量分类提取</a:t>
            </a:r>
            <a:r>
              <a:rPr lang="en-US" altLang="zh-CN" dirty="0"/>
              <a:t>DOA</a:t>
            </a:r>
            <a:r>
              <a:rPr lang="zh-CN" altLang="en-US" dirty="0"/>
              <a:t>会出现较大误差。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挑选合适的时频点后会降低</a:t>
            </a:r>
            <a:r>
              <a:rPr lang="en-US" altLang="zh-CN" dirty="0"/>
              <a:t>DOA</a:t>
            </a:r>
            <a:r>
              <a:rPr lang="zh-CN" altLang="en-US" dirty="0"/>
              <a:t>估计的误差。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99CE3E-3FD9-4902-AD59-B5A5D57733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29" y="1399841"/>
            <a:ext cx="3110500" cy="1905004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4306E03-787E-49DF-BE06-B10B9E8D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53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D8284-12CB-47DC-8D06-9AFED7AC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精确性评估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97FCFB-E300-4E8A-AA89-562736ECD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7" y="1557318"/>
            <a:ext cx="4319878" cy="328694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3EC747-8F55-481D-9B6D-C61E446A9A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03" y="1557318"/>
            <a:ext cx="4246640" cy="32869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C92DFDB-C62A-4FC1-8CC4-344F7C0A244B}"/>
              </a:ext>
            </a:extLst>
          </p:cNvPr>
          <p:cNvSpPr txBox="1"/>
          <p:nvPr/>
        </p:nvSpPr>
        <p:spPr>
          <a:xfrm>
            <a:off x="3543298" y="1048375"/>
            <a:ext cx="510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</a:t>
            </a:r>
            <a:r>
              <a:rPr lang="zh-CN" altLang="en-US" dirty="0"/>
              <a:t>次实验下</a:t>
            </a:r>
            <a:r>
              <a:rPr lang="en-US" altLang="zh-CN" dirty="0"/>
              <a:t>DOA</a:t>
            </a:r>
            <a:r>
              <a:rPr lang="zh-CN" altLang="en-US" dirty="0"/>
              <a:t>估计误差随着声源夹角的分布。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B82538-1798-4917-B9EB-F17C3CEBD979}"/>
              </a:ext>
            </a:extLst>
          </p:cNvPr>
          <p:cNvSpPr txBox="1"/>
          <p:nvPr/>
        </p:nvSpPr>
        <p:spPr>
          <a:xfrm>
            <a:off x="1609461" y="4983876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两个同时活跃声源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CBD464-CB9E-4444-B8B5-3C97416461EF}"/>
              </a:ext>
            </a:extLst>
          </p:cNvPr>
          <p:cNvSpPr txBox="1"/>
          <p:nvPr/>
        </p:nvSpPr>
        <p:spPr>
          <a:xfrm>
            <a:off x="8351042" y="4983876"/>
            <a:ext cx="24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三个同时活跃声源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76E185-E03F-4B64-B188-18D62C0F7A77}"/>
              </a:ext>
            </a:extLst>
          </p:cNvPr>
          <p:cNvSpPr txBox="1"/>
          <p:nvPr/>
        </p:nvSpPr>
        <p:spPr>
          <a:xfrm>
            <a:off x="3443792" y="5886956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提出的方法在此场景下具有良好的精确性。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2AF6DC-2254-4FB2-ACEC-B6C1BAF7942A}"/>
              </a:ext>
            </a:extLst>
          </p:cNvPr>
          <p:cNvSpPr txBox="1"/>
          <p:nvPr/>
        </p:nvSpPr>
        <p:spPr>
          <a:xfrm>
            <a:off x="5474856" y="2829206"/>
            <a:ext cx="140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F08155-50D2-4CAD-B8B8-F6949777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84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A9808-1FF2-4DD1-A2B8-B736571E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鲁棒性评估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C5644E-ED96-4E71-98A9-6455F57C78DE}"/>
              </a:ext>
            </a:extLst>
          </p:cNvPr>
          <p:cNvSpPr txBox="1"/>
          <p:nvPr/>
        </p:nvSpPr>
        <p:spPr>
          <a:xfrm>
            <a:off x="1365473" y="5046027"/>
            <a:ext cx="348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DOA</a:t>
            </a:r>
            <a:r>
              <a:rPr lang="zh-CN" altLang="en-US" dirty="0"/>
              <a:t>估计误差随着</a:t>
            </a:r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zh-CN" altLang="en-US" dirty="0"/>
              <a:t>的分布。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E5B843-4CD2-4F9E-B748-87EF507A8750}"/>
              </a:ext>
            </a:extLst>
          </p:cNvPr>
          <p:cNvSpPr txBox="1"/>
          <p:nvPr/>
        </p:nvSpPr>
        <p:spPr>
          <a:xfrm>
            <a:off x="7667914" y="5040238"/>
            <a:ext cx="359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DOA</a:t>
            </a:r>
            <a:r>
              <a:rPr lang="zh-CN" altLang="en-US" dirty="0"/>
              <a:t>估计误差随着</a:t>
            </a:r>
            <a:r>
              <a:rPr lang="en-US" altLang="zh-CN" dirty="0"/>
              <a:t>SNR</a:t>
            </a:r>
            <a:r>
              <a:rPr lang="zh-CN" altLang="en-US" dirty="0"/>
              <a:t>的分布。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758635-4641-4F62-9FBF-4FDCBB913337}"/>
              </a:ext>
            </a:extLst>
          </p:cNvPr>
          <p:cNvSpPr txBox="1"/>
          <p:nvPr/>
        </p:nvSpPr>
        <p:spPr>
          <a:xfrm>
            <a:off x="3443793" y="5905429"/>
            <a:ext cx="530441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提出的方法在此场景下具有良好的鲁棒性。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D52214-D493-4C78-BD75-703DC3EF589D}"/>
              </a:ext>
            </a:extLst>
          </p:cNvPr>
          <p:cNvSpPr txBox="1"/>
          <p:nvPr/>
        </p:nvSpPr>
        <p:spPr>
          <a:xfrm>
            <a:off x="4524085" y="994491"/>
            <a:ext cx="314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两个活跃声源的夹角为</a:t>
            </a:r>
            <a:r>
              <a:rPr lang="en-US" altLang="zh-CN" dirty="0"/>
              <a:t>60°</a:t>
            </a:r>
            <a:r>
              <a:rPr lang="zh-CN" altLang="en-US" dirty="0"/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1A2F58-3A99-4F25-BE95-98235CCE820F}"/>
              </a:ext>
            </a:extLst>
          </p:cNvPr>
          <p:cNvSpPr txBox="1"/>
          <p:nvPr/>
        </p:nvSpPr>
        <p:spPr>
          <a:xfrm>
            <a:off x="2403602" y="5409570"/>
            <a:ext cx="14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SNR = 20dB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BE8A4-EAC2-46E0-9B05-3F3EA4013E52}"/>
              </a:ext>
            </a:extLst>
          </p:cNvPr>
          <p:cNvSpPr txBox="1"/>
          <p:nvPr/>
        </p:nvSpPr>
        <p:spPr>
          <a:xfrm>
            <a:off x="8961005" y="5381052"/>
            <a:ext cx="14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sz="1200" dirty="0"/>
              <a:t>60</a:t>
            </a:r>
            <a:r>
              <a:rPr lang="en-US" altLang="zh-CN" dirty="0"/>
              <a:t> = 0.35s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3CAD153-FC66-4B1A-B73B-0E6F251175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71" y="1472685"/>
            <a:ext cx="4525065" cy="34227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B9131C-8671-485B-809D-26411C901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71" y="1472685"/>
            <a:ext cx="4525065" cy="347528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806C64-6C20-49D3-A255-2E07B1E8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79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EC005-325C-44B9-BACB-246E7881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512D0F-4A1D-4786-9DA2-7AAED827F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9" y="1198707"/>
            <a:ext cx="5327731" cy="300720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062C52-7E10-461F-8BFD-20372F5D78F5}"/>
              </a:ext>
            </a:extLst>
          </p:cNvPr>
          <p:cNvSpPr txBox="1"/>
          <p:nvPr/>
        </p:nvSpPr>
        <p:spPr>
          <a:xfrm>
            <a:off x="3443793" y="5905429"/>
            <a:ext cx="555415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提出的方法在真实场景下具有较好的精确性。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6DD6D3-59BA-4398-A8A3-0E92241DE5C6}"/>
              </a:ext>
            </a:extLst>
          </p:cNvPr>
          <p:cNvSpPr txBox="1"/>
          <p:nvPr/>
        </p:nvSpPr>
        <p:spPr>
          <a:xfrm>
            <a:off x="1467124" y="4303463"/>
            <a:ext cx="36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不同算法</a:t>
            </a:r>
            <a:r>
              <a:rPr lang="en-US" altLang="zh-CN" dirty="0"/>
              <a:t>DOA</a:t>
            </a:r>
            <a:r>
              <a:rPr lang="zh-CN" altLang="en-US" dirty="0"/>
              <a:t>估计误差的分布。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843767-8F63-4A48-9E99-01939DBD81EB}"/>
              </a:ext>
            </a:extLst>
          </p:cNvPr>
          <p:cNvSpPr txBox="1"/>
          <p:nvPr/>
        </p:nvSpPr>
        <p:spPr>
          <a:xfrm>
            <a:off x="1753943" y="4770342"/>
            <a:ext cx="307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每对声源夹角进行</a:t>
            </a:r>
            <a:r>
              <a:rPr lang="en-US" altLang="zh-CN" dirty="0"/>
              <a:t>40</a:t>
            </a:r>
            <a:r>
              <a:rPr lang="zh-CN" altLang="en-US" dirty="0"/>
              <a:t>组实验。</a:t>
            </a:r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82C19DB-0C50-4A06-8576-F565DD4B30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82" y="1198707"/>
            <a:ext cx="4529458" cy="33141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86394B5-6E3D-4F88-A729-24D002A866D4}"/>
              </a:ext>
            </a:extLst>
          </p:cNvPr>
          <p:cNvSpPr txBox="1"/>
          <p:nvPr/>
        </p:nvSpPr>
        <p:spPr>
          <a:xfrm>
            <a:off x="7295661" y="4746949"/>
            <a:ext cx="340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声矢量传感器距离地面约</a:t>
            </a:r>
            <a:r>
              <a:rPr lang="en-US" altLang="zh-CN" dirty="0"/>
              <a:t>1.35m</a:t>
            </a:r>
          </a:p>
          <a:p>
            <a:r>
              <a:rPr lang="zh-CN" altLang="en-US" dirty="0"/>
              <a:t>声源距离传感器径向距离约</a:t>
            </a:r>
            <a:r>
              <a:rPr lang="en-US" altLang="zh-CN" dirty="0"/>
              <a:t>1m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77B735-B1B4-4C7E-8766-83CE24AC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7B16425-CC8A-49C9-9FEC-32E4EB095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18195" y="-673156"/>
            <a:ext cx="3991618" cy="7631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B4A1A26-B5E6-4163-B87F-8C778A59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97E8E9-880B-4947-8A5F-D247C9892D79}"/>
              </a:ext>
            </a:extLst>
          </p:cNvPr>
          <p:cNvSpPr txBox="1"/>
          <p:nvPr/>
        </p:nvSpPr>
        <p:spPr>
          <a:xfrm>
            <a:off x="3318920" y="5868413"/>
            <a:ext cx="555415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提出的方法在真实场景下具有较好的精确性。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08823F-01FE-4DF8-B84F-E76E6234A1D3}"/>
              </a:ext>
            </a:extLst>
          </p:cNvPr>
          <p:cNvSpPr txBox="1"/>
          <p:nvPr/>
        </p:nvSpPr>
        <p:spPr>
          <a:xfrm>
            <a:off x="3587713" y="5341884"/>
            <a:ext cx="501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三个声源，三组不同</a:t>
            </a:r>
            <a:r>
              <a:rPr lang="en-US" altLang="zh-CN" dirty="0"/>
              <a:t>DOA</a:t>
            </a:r>
            <a:r>
              <a:rPr lang="zh-CN" altLang="en-US" dirty="0"/>
              <a:t>场景，两个数据</a:t>
            </a:r>
            <a:r>
              <a:rPr lang="en-US" altLang="zh-CN" dirty="0"/>
              <a:t>Block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4324B4-96C8-4E14-9515-A5354F9D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9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510C0-2D73-4A16-8BE0-968BB320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要点总结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49E605-F3CF-450A-A47E-7F74C4D92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2" y="1255049"/>
            <a:ext cx="5766907" cy="3534843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82A65D-DD18-4E1E-8554-1288E31B4AAD}"/>
              </a:ext>
            </a:extLst>
          </p:cNvPr>
          <p:cNvSpPr txBox="1"/>
          <p:nvPr/>
        </p:nvSpPr>
        <p:spPr>
          <a:xfrm>
            <a:off x="531005" y="1255049"/>
            <a:ext cx="3671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根据短时窗内最小值追踪选取语音存在的时频点。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利用相邻帧的信息，将帧内最占优声源判别拓展到时频窗内。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利用声源之间的强度向量关系推导多源分布的一致性，并拟合一致性最高的平面。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对保留的强度向量进行分类并提取</a:t>
            </a:r>
            <a:r>
              <a:rPr lang="en-US" altLang="zh-CN" dirty="0"/>
              <a:t>DOA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8B4419-FFD0-45B9-8198-8550A32C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56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0983" y="94167"/>
            <a:ext cx="8331200" cy="635505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94827D-5D3A-4243-A4B1-AB65F66374C1}"/>
              </a:ext>
            </a:extLst>
          </p:cNvPr>
          <p:cNvSpPr txBox="1"/>
          <p:nvPr/>
        </p:nvSpPr>
        <p:spPr>
          <a:xfrm>
            <a:off x="1882775" y="1520041"/>
            <a:ext cx="7115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声矢量传感器信号模型及理论基础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基于帧最占优声源的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基于多源一致性的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DOA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估计算法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j-ea"/>
                <a:ea typeface="+mj-ea"/>
              </a:rPr>
              <a:t>基于邻近声源场景的</a:t>
            </a:r>
            <a:r>
              <a:rPr lang="en-US" altLang="zh-CN" sz="2800" b="1" dirty="0">
                <a:latin typeface="+mj-lt"/>
                <a:ea typeface="+mj-ea"/>
              </a:rPr>
              <a:t>DOA</a:t>
            </a:r>
            <a:r>
              <a:rPr lang="zh-CN" altLang="en-US" sz="2800" b="1" dirty="0">
                <a:latin typeface="+mj-ea"/>
                <a:ea typeface="+mj-ea"/>
              </a:rPr>
              <a:t>估计框架</a:t>
            </a:r>
            <a:endParaRPr lang="en-US" altLang="zh-CN" sz="2800" b="1" dirty="0"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914400" lvl="1" indent="-45720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总结与致谢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7E0D5-3801-4436-B3FA-8939E101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768B6-118B-484A-BB81-BA74EB35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波达方向估计的应用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D74B37E-A521-4A99-8E63-0664F0CFE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10" y="1274618"/>
            <a:ext cx="4510725" cy="3574473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FCFE96-ADA8-4305-B4DC-D502D66A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80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7F748-00F3-43BE-A4F5-702CB92D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邻近声源场景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C35697-BEB4-492C-837D-C179E3192891}"/>
              </a:ext>
            </a:extLst>
          </p:cNvPr>
          <p:cNvGrpSpPr/>
          <p:nvPr/>
        </p:nvGrpSpPr>
        <p:grpSpPr>
          <a:xfrm>
            <a:off x="4338664" y="1362047"/>
            <a:ext cx="3514671" cy="2425640"/>
            <a:chOff x="7721600" y="3626603"/>
            <a:chExt cx="3514671" cy="24256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F3AB4A6-9EEE-4A6E-9AB1-3CF395C690EB}"/>
                </a:ext>
              </a:extLst>
            </p:cNvPr>
            <p:cNvSpPr txBox="1"/>
            <p:nvPr/>
          </p:nvSpPr>
          <p:spPr>
            <a:xfrm>
              <a:off x="7721600" y="3626603"/>
              <a:ext cx="3514671" cy="24256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pic>
          <p:nvPicPr>
            <p:cNvPr id="7" name="图形 6" descr="无线话筒">
              <a:extLst>
                <a:ext uri="{FF2B5EF4-FFF2-40B4-BE49-F238E27FC236}">
                  <a16:creationId xmlns:a16="http://schemas.microsoft.com/office/drawing/2014/main" id="{4A000128-FF0E-4B39-BC5B-9FEA416D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91752" y="4652240"/>
              <a:ext cx="374366" cy="374366"/>
            </a:xfrm>
            <a:prstGeom prst="rect">
              <a:avLst/>
            </a:prstGeom>
          </p:spPr>
        </p:pic>
        <p:pic>
          <p:nvPicPr>
            <p:cNvPr id="8" name="图形 7" descr="音量">
              <a:extLst>
                <a:ext uri="{FF2B5EF4-FFF2-40B4-BE49-F238E27FC236}">
                  <a16:creationId xmlns:a16="http://schemas.microsoft.com/office/drawing/2014/main" id="{17569F63-AB3C-4C59-9CCF-5183B2C47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8312">
              <a:off x="8533661" y="4277895"/>
              <a:ext cx="386554" cy="365407"/>
            </a:xfrm>
            <a:prstGeom prst="rect">
              <a:avLst/>
            </a:prstGeom>
          </p:spPr>
        </p:pic>
        <p:pic>
          <p:nvPicPr>
            <p:cNvPr id="9" name="图形 8" descr="音量">
              <a:extLst>
                <a:ext uri="{FF2B5EF4-FFF2-40B4-BE49-F238E27FC236}">
                  <a16:creationId xmlns:a16="http://schemas.microsoft.com/office/drawing/2014/main" id="{A7157FA7-1639-43A0-8238-40FE0A7A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620542">
              <a:off x="10035757" y="4285478"/>
              <a:ext cx="386554" cy="365407"/>
            </a:xfrm>
            <a:prstGeom prst="rect">
              <a:avLst/>
            </a:prstGeom>
          </p:spPr>
        </p:pic>
        <p:pic>
          <p:nvPicPr>
            <p:cNvPr id="10" name="图形 9" descr="音量">
              <a:extLst>
                <a:ext uri="{FF2B5EF4-FFF2-40B4-BE49-F238E27FC236}">
                  <a16:creationId xmlns:a16="http://schemas.microsoft.com/office/drawing/2014/main" id="{83883DC7-1D25-40D9-A40C-B3FFD38C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72483" y="4587249"/>
              <a:ext cx="386554" cy="365407"/>
            </a:xfrm>
            <a:prstGeom prst="rect">
              <a:avLst/>
            </a:prstGeom>
          </p:spPr>
        </p:pic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E26981D6-51C0-4D5F-8C36-5EA4F6BA3845}"/>
                </a:ext>
              </a:extLst>
            </p:cNvPr>
            <p:cNvSpPr/>
            <p:nvPr/>
          </p:nvSpPr>
          <p:spPr>
            <a:xfrm>
              <a:off x="8553969" y="3968541"/>
              <a:ext cx="1840971" cy="1742744"/>
            </a:xfrm>
            <a:prstGeom prst="flowChartConnector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89A3A05-1576-4079-B430-2CC1D95BCC68}"/>
              </a:ext>
            </a:extLst>
          </p:cNvPr>
          <p:cNvSpPr txBox="1"/>
          <p:nvPr/>
        </p:nvSpPr>
        <p:spPr>
          <a:xfrm>
            <a:off x="2929218" y="4587448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基于方向的时频点选取算法在邻近声源场景下出现误判。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多源</a:t>
            </a:r>
            <a:r>
              <a:rPr lang="en-US" altLang="zh-CN" dirty="0"/>
              <a:t>DOA</a:t>
            </a:r>
            <a:r>
              <a:rPr lang="zh-CN" altLang="en-US" dirty="0"/>
              <a:t>提取方案在邻近声源场景下性能下降。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84183078-4369-4AC8-912D-D847A0C0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13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35259-68C6-489E-A5E8-C5601C1D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低混响单源点分析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22F932A-C9FA-471E-96F6-875993B56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680676"/>
              </p:ext>
            </p:extLst>
          </p:nvPr>
        </p:nvGraphicFramePr>
        <p:xfrm>
          <a:off x="827478" y="1635128"/>
          <a:ext cx="328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5" name="Equation" r:id="rId4" imgW="3288960" imgH="431640" progId="Equation.DSMT4">
                  <p:embed/>
                </p:oleObj>
              </mc:Choice>
              <mc:Fallback>
                <p:oleObj name="Equation" r:id="rId4" imgW="32889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478" y="1635128"/>
                        <a:ext cx="3289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E88FF55-6AC4-45CC-96F2-CA57F1539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662399"/>
              </p:ext>
            </p:extLst>
          </p:nvPr>
        </p:nvGraphicFramePr>
        <p:xfrm>
          <a:off x="827478" y="2162975"/>
          <a:ext cx="3200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6" name="Equation" r:id="rId6" imgW="3200400" imgH="431640" progId="Equation.DSMT4">
                  <p:embed/>
                </p:oleObj>
              </mc:Choice>
              <mc:Fallback>
                <p:oleObj name="Equation" r:id="rId6" imgW="3200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478" y="2162975"/>
                        <a:ext cx="3200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2A1E8FC-CFDC-48D0-A3AC-4EB6E81032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718771"/>
              </p:ext>
            </p:extLst>
          </p:nvPr>
        </p:nvGraphicFramePr>
        <p:xfrm>
          <a:off x="775689" y="3822344"/>
          <a:ext cx="4000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7" name="Equation" r:id="rId8" imgW="4000320" imgH="914400" progId="Equation.DSMT4">
                  <p:embed/>
                </p:oleObj>
              </mc:Choice>
              <mc:Fallback>
                <p:oleObj name="Equation" r:id="rId8" imgW="400032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5689" y="3822344"/>
                        <a:ext cx="4000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652CAA-A4F9-498B-AA02-DD022E6A0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168766"/>
              </p:ext>
            </p:extLst>
          </p:nvPr>
        </p:nvGraphicFramePr>
        <p:xfrm>
          <a:off x="5998772" y="1669467"/>
          <a:ext cx="5575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8" name="Equation" r:id="rId10" imgW="5574960" imgH="787320" progId="Equation.DSMT4">
                  <p:embed/>
                </p:oleObj>
              </mc:Choice>
              <mc:Fallback>
                <p:oleObj name="Equation" r:id="rId10" imgW="557496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98772" y="1669467"/>
                        <a:ext cx="55753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6FCEE6A-A9E8-4796-B6B6-C30A5CCEF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193321"/>
              </p:ext>
            </p:extLst>
          </p:nvPr>
        </p:nvGraphicFramePr>
        <p:xfrm>
          <a:off x="5998772" y="2641600"/>
          <a:ext cx="5448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9" name="Equation" r:id="rId12" imgW="5448240" imgH="787320" progId="Equation.DSMT4">
                  <p:embed/>
                </p:oleObj>
              </mc:Choice>
              <mc:Fallback>
                <p:oleObj name="Equation" r:id="rId12" imgW="544824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98772" y="2641600"/>
                        <a:ext cx="54483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C947747-B4F8-4F67-9A1C-7ECFFB2CB6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855005"/>
              </p:ext>
            </p:extLst>
          </p:nvPr>
        </p:nvGraphicFramePr>
        <p:xfrm>
          <a:off x="7262422" y="3786970"/>
          <a:ext cx="36068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0" name="Equation" r:id="rId14" imgW="3606480" imgH="749160" progId="Equation.DSMT4">
                  <p:embed/>
                </p:oleObj>
              </mc:Choice>
              <mc:Fallback>
                <p:oleObj name="Equation" r:id="rId14" imgW="3606480" imgH="749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62422" y="3786970"/>
                        <a:ext cx="36068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ED0BC419-8BF8-4033-BA52-EF9B318F1965}"/>
              </a:ext>
            </a:extLst>
          </p:cNvPr>
          <p:cNvSpPr txBox="1"/>
          <p:nvPr/>
        </p:nvSpPr>
        <p:spPr>
          <a:xfrm>
            <a:off x="504825" y="1143000"/>
            <a:ext cx="340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单源直接路径：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0AF0852-4559-41D0-8973-F6B5C1A016C2}"/>
              </a:ext>
            </a:extLst>
          </p:cNvPr>
          <p:cNvSpPr txBox="1"/>
          <p:nvPr/>
        </p:nvSpPr>
        <p:spPr>
          <a:xfrm>
            <a:off x="579828" y="2873797"/>
            <a:ext cx="439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此时实部向量和虚部向量的绝对方向一致。</a:t>
            </a:r>
            <a:endParaRPr lang="en-US" altLang="zh-CN" dirty="0"/>
          </a:p>
          <a:p>
            <a:r>
              <a:rPr lang="zh-CN" altLang="en-US" dirty="0"/>
              <a:t>因此通过绝对方向判定单源占优时频点：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CD497C-7341-4075-8083-1D343D4B4E56}"/>
              </a:ext>
            </a:extLst>
          </p:cNvPr>
          <p:cNvSpPr txBox="1"/>
          <p:nvPr/>
        </p:nvSpPr>
        <p:spPr>
          <a:xfrm>
            <a:off x="5905500" y="1108365"/>
            <a:ext cx="340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双源直接路径：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380EF0-B097-4785-90EC-F47725914ADE}"/>
              </a:ext>
            </a:extLst>
          </p:cNvPr>
          <p:cNvSpPr txBox="1"/>
          <p:nvPr/>
        </p:nvSpPr>
        <p:spPr>
          <a:xfrm>
            <a:off x="6096000" y="3976954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场景一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D2E89D-DF40-4504-A9B4-5B73BDAB6F72}"/>
              </a:ext>
            </a:extLst>
          </p:cNvPr>
          <p:cNvSpPr txBox="1"/>
          <p:nvPr/>
        </p:nvSpPr>
        <p:spPr>
          <a:xfrm>
            <a:off x="6096000" y="4920223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场景二</a:t>
            </a:r>
            <a:r>
              <a:rPr lang="en-US" altLang="zh-CN" dirty="0"/>
              <a:t>:</a:t>
            </a:r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F21FA10-8C8D-4D95-8626-C39F7759F9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875328"/>
              </p:ext>
            </p:extLst>
          </p:nvPr>
        </p:nvGraphicFramePr>
        <p:xfrm>
          <a:off x="7458075" y="4940300"/>
          <a:ext cx="863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1" name="Equation" r:id="rId16" imgW="863280" imgH="330120" progId="Equation.DSMT4">
                  <p:embed/>
                </p:oleObj>
              </mc:Choice>
              <mc:Fallback>
                <p:oleObj name="Equation" r:id="rId16" imgW="863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458075" y="4940300"/>
                        <a:ext cx="863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D9F32A49-7680-4C79-874D-B70C54E63701}"/>
              </a:ext>
            </a:extLst>
          </p:cNvPr>
          <p:cNvSpPr txBox="1"/>
          <p:nvPr/>
        </p:nvSpPr>
        <p:spPr>
          <a:xfrm>
            <a:off x="3068497" y="5864668"/>
            <a:ext cx="5860550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邻近声源场景下，出现低混响单源点的错误分类。</a:t>
            </a:r>
            <a:r>
              <a:rPr lang="zh-CN" altLang="en-US" b="1" dirty="0">
                <a:solidFill>
                  <a:srgbClr val="8D1111"/>
                </a:solidFill>
              </a:rPr>
              <a:t>  ☹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26DC7F0-31B9-4536-BF5A-A3C1C662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20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B7503-A45B-449F-B3E1-08BB8776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05" y="103404"/>
            <a:ext cx="8670146" cy="628424"/>
          </a:xfrm>
        </p:spPr>
        <p:txBody>
          <a:bodyPr/>
          <a:lstStyle/>
          <a:p>
            <a:r>
              <a:rPr lang="en-US" altLang="zh-CN" dirty="0"/>
              <a:t>DOA</a:t>
            </a:r>
            <a:r>
              <a:rPr lang="zh-CN" altLang="en-US" dirty="0"/>
              <a:t>提取分析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F3D1A4C-0635-4CF8-9764-ADDFA5241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46" y="1018068"/>
            <a:ext cx="3330451" cy="2050823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48F3EB-B821-44FE-B2E1-5C87AA5218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97" y="1018068"/>
            <a:ext cx="3377453" cy="20397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A7A6E5-BB4B-4531-82F8-A83F7C013C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8" y="3608832"/>
            <a:ext cx="3207350" cy="20397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034BE6A-DBC2-4046-A9B9-5A0D8B1A52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93" y="3608831"/>
            <a:ext cx="3250257" cy="20397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3BAA3D-54D6-4A51-ABC3-661EF95BB14F}"/>
              </a:ext>
            </a:extLst>
          </p:cNvPr>
          <p:cNvSpPr txBox="1"/>
          <p:nvPr/>
        </p:nvSpPr>
        <p:spPr>
          <a:xfrm>
            <a:off x="2570853" y="3073870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D65963-19BC-4888-98F5-AE041E77CB66}"/>
              </a:ext>
            </a:extLst>
          </p:cNvPr>
          <p:cNvSpPr txBox="1"/>
          <p:nvPr/>
        </p:nvSpPr>
        <p:spPr>
          <a:xfrm>
            <a:off x="2604971" y="5648576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1B64CC-078B-4194-9D50-14FF656DFA78}"/>
              </a:ext>
            </a:extLst>
          </p:cNvPr>
          <p:cNvSpPr txBox="1"/>
          <p:nvPr/>
        </p:nvSpPr>
        <p:spPr>
          <a:xfrm>
            <a:off x="5788625" y="3073870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1D8417-F951-4F9E-8A46-45C00AD4146E}"/>
              </a:ext>
            </a:extLst>
          </p:cNvPr>
          <p:cNvSpPr txBox="1"/>
          <p:nvPr/>
        </p:nvSpPr>
        <p:spPr>
          <a:xfrm>
            <a:off x="5788625" y="5648576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(d)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350EE70-498E-493D-BA47-B605620871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87" y="1007524"/>
            <a:ext cx="3166013" cy="206136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DE79C15-DAFE-4288-A592-4F3EF0715338}"/>
              </a:ext>
            </a:extLst>
          </p:cNvPr>
          <p:cNvSpPr txBox="1"/>
          <p:nvPr/>
        </p:nvSpPr>
        <p:spPr>
          <a:xfrm>
            <a:off x="9621147" y="3057813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(e)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B9F767-5772-4567-B9E5-EFC32C68398C}"/>
              </a:ext>
            </a:extLst>
          </p:cNvPr>
          <p:cNvSpPr txBox="1"/>
          <p:nvPr/>
        </p:nvSpPr>
        <p:spPr>
          <a:xfrm>
            <a:off x="3591350" y="6098404"/>
            <a:ext cx="5199800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邻近声源场景下，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提取方案性能下降。</a:t>
            </a:r>
            <a:r>
              <a:rPr lang="zh-CN" altLang="en-US" b="1" dirty="0">
                <a:solidFill>
                  <a:srgbClr val="8D1111"/>
                </a:solidFill>
              </a:rPr>
              <a:t>  ☹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2847C4-E0CF-447C-8300-199CE987B7B0}"/>
              </a:ext>
            </a:extLst>
          </p:cNvPr>
          <p:cNvSpPr txBox="1"/>
          <p:nvPr/>
        </p:nvSpPr>
        <p:spPr>
          <a:xfrm>
            <a:off x="8376740" y="3789110"/>
            <a:ext cx="3166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基于直方图的</a:t>
            </a:r>
            <a:r>
              <a:rPr lang="en-US" altLang="zh-CN" dirty="0"/>
              <a:t>DOA</a:t>
            </a:r>
            <a:r>
              <a:rPr lang="zh-CN" altLang="en-US" dirty="0"/>
              <a:t>提取出现邻近峰值合并。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基于聚类的</a:t>
            </a:r>
            <a:r>
              <a:rPr lang="en-US" altLang="zh-CN" dirty="0"/>
              <a:t>DOA</a:t>
            </a:r>
            <a:r>
              <a:rPr lang="zh-CN" altLang="en-US" dirty="0"/>
              <a:t>提取出现强度向量的错误分类。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D520E-B90C-4790-9188-192F958B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32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F102A-98D1-4561-AA78-0D719FEF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兼顾邻近声源场景的</a:t>
            </a:r>
            <a:r>
              <a:rPr lang="en-US" altLang="zh-CN" dirty="0"/>
              <a:t>DOA</a:t>
            </a:r>
            <a:r>
              <a:rPr lang="zh-CN" altLang="en-US" dirty="0"/>
              <a:t>估计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809077-C83B-4BE4-9F26-FE943E316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96" y="1703048"/>
            <a:ext cx="6618209" cy="3566203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F9AFEC1-FC5E-4E88-A421-294A74F1B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989504"/>
              </p:ext>
            </p:extLst>
          </p:nvPr>
        </p:nvGraphicFramePr>
        <p:xfrm>
          <a:off x="6527800" y="33591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0" name="Equation" r:id="rId4" imgW="152280" imgH="253800" progId="Equation.DSMT4">
                  <p:embed/>
                </p:oleObj>
              </mc:Choice>
              <mc:Fallback>
                <p:oleObj name="Equation" r:id="rId4" imgW="152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0" y="33591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BB31F33-361F-429E-BEF3-57D335738A61}"/>
              </a:ext>
            </a:extLst>
          </p:cNvPr>
          <p:cNvSpPr txBox="1"/>
          <p:nvPr/>
        </p:nvSpPr>
        <p:spPr>
          <a:xfrm>
            <a:off x="250070" y="2066488"/>
            <a:ext cx="4772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确定时频窗内局部最占优声源的方向。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其他基于时频掩码或者时频点挑选的方法。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拓展多源</a:t>
            </a:r>
            <a:r>
              <a:rPr lang="en-US" altLang="zh-CN" dirty="0"/>
              <a:t>DOA</a:t>
            </a:r>
            <a:r>
              <a:rPr lang="zh-CN" altLang="en-US" dirty="0"/>
              <a:t>估计。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66D6AF-D6DD-4B13-B248-29A95AB9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88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782C8-AFA1-435E-A251-DDDCF710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基于直方图的实现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BFBEABA5-E006-4131-9824-819BD61D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r>
              <a:rPr lang="en-US"/>
              <a:t>/51</a:t>
            </a:r>
            <a:endParaRPr 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13190FE-ECC0-4322-B432-D2B95B9B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8" y="917996"/>
            <a:ext cx="10878424" cy="210621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BDF893D-7026-4A0A-8263-25FC5999EE1A}"/>
              </a:ext>
            </a:extLst>
          </p:cNvPr>
          <p:cNvSpPr txBox="1"/>
          <p:nvPr/>
        </p:nvSpPr>
        <p:spPr>
          <a:xfrm>
            <a:off x="3589218" y="5989727"/>
            <a:ext cx="501356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DOA</a:t>
            </a:r>
            <a:r>
              <a:rPr lang="zh-CN" altLang="en-US" dirty="0"/>
              <a:t>提取通过移除最大峰值的贡献来迭代进行</a:t>
            </a:r>
            <a:r>
              <a:rPr lang="zh-CN" altLang="en-US" b="1" dirty="0">
                <a:solidFill>
                  <a:schemeClr val="tx1"/>
                </a:solidFill>
              </a:rPr>
              <a:t>。</a:t>
            </a:r>
            <a:r>
              <a:rPr lang="zh-CN" altLang="en-US" b="1" dirty="0">
                <a:solidFill>
                  <a:srgbClr val="8D1111"/>
                </a:solidFill>
              </a:rPr>
              <a:t> 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1F0BE3-EBBF-4464-BC52-14C8EACEE0CC}"/>
              </a:ext>
            </a:extLst>
          </p:cNvPr>
          <p:cNvGrpSpPr/>
          <p:nvPr/>
        </p:nvGrpSpPr>
        <p:grpSpPr>
          <a:xfrm>
            <a:off x="954298" y="3640233"/>
            <a:ext cx="4669064" cy="2090305"/>
            <a:chOff x="776724" y="3226667"/>
            <a:chExt cx="4669064" cy="209030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7F8127C-C3EA-4562-B1C7-61BAA39E4628}"/>
                </a:ext>
              </a:extLst>
            </p:cNvPr>
            <p:cNvGrpSpPr/>
            <p:nvPr/>
          </p:nvGrpSpPr>
          <p:grpSpPr>
            <a:xfrm>
              <a:off x="868218" y="3377562"/>
              <a:ext cx="4577570" cy="1782658"/>
              <a:chOff x="868218" y="3377562"/>
              <a:chExt cx="4577570" cy="1782658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16BE0D-6673-4204-9F9D-EC1E96CD7E58}"/>
                  </a:ext>
                </a:extLst>
              </p:cNvPr>
              <p:cNvSpPr txBox="1"/>
              <p:nvPr/>
            </p:nvSpPr>
            <p:spPr>
              <a:xfrm>
                <a:off x="868218" y="3377562"/>
                <a:ext cx="2596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局部最占优声源的方向：</a:t>
                </a:r>
              </a:p>
            </p:txBody>
          </p:sp>
          <p:graphicFrame>
            <p:nvGraphicFramePr>
              <p:cNvPr id="5" name="对象 4">
                <a:extLst>
                  <a:ext uri="{FF2B5EF4-FFF2-40B4-BE49-F238E27FC236}">
                    <a16:creationId xmlns:a16="http://schemas.microsoft.com/office/drawing/2014/main" id="{1D961A7A-95A6-4F27-BFF5-09A352C7E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829911"/>
                  </p:ext>
                </p:extLst>
              </p:nvPr>
            </p:nvGraphicFramePr>
            <p:xfrm>
              <a:off x="1823113" y="3890549"/>
              <a:ext cx="2298700" cy="495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736" name="Equation" r:id="rId5" imgW="2298600" imgH="495000" progId="Equation.DSMT4">
                      <p:embed/>
                    </p:oleObj>
                  </mc:Choice>
                  <mc:Fallback>
                    <p:oleObj name="Equation" r:id="rId5" imgW="2298600" imgH="4950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823113" y="3890549"/>
                            <a:ext cx="2298700" cy="495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0FD5295-D8D4-423D-A983-DFC7DE1AC50D}"/>
                  </a:ext>
                </a:extLst>
              </p:cNvPr>
              <p:cNvSpPr txBox="1"/>
              <p:nvPr/>
            </p:nvSpPr>
            <p:spPr>
              <a:xfrm>
                <a:off x="868218" y="4513889"/>
                <a:ext cx="457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这里的直方图                   由时频窗中时频点对应的</a:t>
                </a:r>
                <a:r>
                  <a:rPr lang="en-US" altLang="zh-CN" dirty="0"/>
                  <a:t>DOA</a:t>
                </a:r>
                <a:r>
                  <a:rPr lang="zh-CN" altLang="en-US" dirty="0"/>
                  <a:t>估计值构成。</a:t>
                </a:r>
              </a:p>
            </p:txBody>
          </p:sp>
          <p:graphicFrame>
            <p:nvGraphicFramePr>
              <p:cNvPr id="9" name="对象 8">
                <a:extLst>
                  <a:ext uri="{FF2B5EF4-FFF2-40B4-BE49-F238E27FC236}">
                    <a16:creationId xmlns:a16="http://schemas.microsoft.com/office/drawing/2014/main" id="{28A22F0F-60A0-4290-AA06-1FC8F2E4C3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5908613"/>
                  </p:ext>
                </p:extLst>
              </p:nvPr>
            </p:nvGraphicFramePr>
            <p:xfrm>
              <a:off x="2385868" y="4531972"/>
              <a:ext cx="939800" cy="330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737" name="Equation" r:id="rId7" imgW="939600" imgH="330120" progId="Equation.DSMT4">
                      <p:embed/>
                    </p:oleObj>
                  </mc:Choice>
                  <mc:Fallback>
                    <p:oleObj name="Equation" r:id="rId7" imgW="939600" imgH="3301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385868" y="4531972"/>
                            <a:ext cx="939800" cy="330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5A07E7D-334B-4CA2-A6E8-F5D5EC29466E}"/>
                </a:ext>
              </a:extLst>
            </p:cNvPr>
            <p:cNvSpPr txBox="1"/>
            <p:nvPr/>
          </p:nvSpPr>
          <p:spPr>
            <a:xfrm>
              <a:off x="776724" y="3226667"/>
              <a:ext cx="4577570" cy="2090305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203E2F0-ED23-41B2-A7BB-C9396E1C093A}"/>
              </a:ext>
            </a:extLst>
          </p:cNvPr>
          <p:cNvGrpSpPr/>
          <p:nvPr/>
        </p:nvGrpSpPr>
        <p:grpSpPr>
          <a:xfrm>
            <a:off x="6712062" y="3585233"/>
            <a:ext cx="4571776" cy="2196523"/>
            <a:chOff x="6963437" y="3613150"/>
            <a:chExt cx="4571776" cy="2196523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955ED36-9BA4-4CF7-9870-3A7C92DE1423}"/>
                </a:ext>
              </a:extLst>
            </p:cNvPr>
            <p:cNvGrpSpPr/>
            <p:nvPr/>
          </p:nvGrpSpPr>
          <p:grpSpPr>
            <a:xfrm>
              <a:off x="6963438" y="3686512"/>
              <a:ext cx="4464051" cy="2004784"/>
              <a:chOff x="787400" y="4109699"/>
              <a:chExt cx="4464051" cy="2004784"/>
            </a:xfrm>
          </p:grpSpPr>
          <p:graphicFrame>
            <p:nvGraphicFramePr>
              <p:cNvPr id="10" name="对象 9">
                <a:extLst>
                  <a:ext uri="{FF2B5EF4-FFF2-40B4-BE49-F238E27FC236}">
                    <a16:creationId xmlns:a16="http://schemas.microsoft.com/office/drawing/2014/main" id="{41FDA66E-861D-4EE8-A245-79A819B72B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637452"/>
                  </p:ext>
                </p:extLst>
              </p:nvPr>
            </p:nvGraphicFramePr>
            <p:xfrm>
              <a:off x="1682751" y="4839096"/>
              <a:ext cx="35687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738" name="Equation" r:id="rId9" imgW="3568680" imgH="355320" progId="Equation.DSMT4">
                      <p:embed/>
                    </p:oleObj>
                  </mc:Choice>
                  <mc:Fallback>
                    <p:oleObj name="Equation" r:id="rId9" imgW="3568680" imgH="3553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682751" y="4839096"/>
                            <a:ext cx="3568700" cy="355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DFD123F-3A4B-4C0F-88BC-3E1B87431F7D}"/>
                  </a:ext>
                </a:extLst>
              </p:cNvPr>
              <p:cNvSpPr txBox="1"/>
              <p:nvPr/>
            </p:nvSpPr>
            <p:spPr>
              <a:xfrm>
                <a:off x="800099" y="4109699"/>
                <a:ext cx="438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对于第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个峰值                 ，，其对当前直方图                  的贡献为：</a:t>
                </a:r>
              </a:p>
            </p:txBody>
          </p:sp>
          <p:graphicFrame>
            <p:nvGraphicFramePr>
              <p:cNvPr id="12" name="对象 11">
                <a:extLst>
                  <a:ext uri="{FF2B5EF4-FFF2-40B4-BE49-F238E27FC236}">
                    <a16:creationId xmlns:a16="http://schemas.microsoft.com/office/drawing/2014/main" id="{A65B5647-5D85-48C6-9E5C-C9C94BFD9D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3001397"/>
                  </p:ext>
                </p:extLst>
              </p:nvPr>
            </p:nvGraphicFramePr>
            <p:xfrm>
              <a:off x="2652712" y="4141799"/>
              <a:ext cx="863600" cy="330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739" name="Equation" r:id="rId11" imgW="863280" imgH="330120" progId="Equation.DSMT4">
                      <p:embed/>
                    </p:oleObj>
                  </mc:Choice>
                  <mc:Fallback>
                    <p:oleObj name="Equation" r:id="rId11" imgW="863280" imgH="3301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652712" y="4141799"/>
                            <a:ext cx="863600" cy="330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对象 12">
                <a:extLst>
                  <a:ext uri="{FF2B5EF4-FFF2-40B4-BE49-F238E27FC236}">
                    <a16:creationId xmlns:a16="http://schemas.microsoft.com/office/drawing/2014/main" id="{2E333D21-0816-4D77-923B-0B2938621C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9249223"/>
                  </p:ext>
                </p:extLst>
              </p:nvPr>
            </p:nvGraphicFramePr>
            <p:xfrm>
              <a:off x="1393825" y="4400430"/>
              <a:ext cx="9398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740" name="Equation" r:id="rId13" imgW="939600" imgH="355320" progId="Equation.DSMT4">
                      <p:embed/>
                    </p:oleObj>
                  </mc:Choice>
                  <mc:Fallback>
                    <p:oleObj name="Equation" r:id="rId13" imgW="939600" imgH="3553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393825" y="4400430"/>
                            <a:ext cx="939800" cy="355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对象 13">
                <a:extLst>
                  <a:ext uri="{FF2B5EF4-FFF2-40B4-BE49-F238E27FC236}">
                    <a16:creationId xmlns:a16="http://schemas.microsoft.com/office/drawing/2014/main" id="{E2663989-AC1D-4D3F-9D65-3D776FF1A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899589"/>
                  </p:ext>
                </p:extLst>
              </p:nvPr>
            </p:nvGraphicFramePr>
            <p:xfrm>
              <a:off x="1682750" y="5758883"/>
              <a:ext cx="28067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741" name="Equation" r:id="rId15" imgW="2806560" imgH="355320" progId="Equation.DSMT4">
                      <p:embed/>
                    </p:oleObj>
                  </mc:Choice>
                  <mc:Fallback>
                    <p:oleObj name="Equation" r:id="rId15" imgW="2806560" imgH="3553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682750" y="5758883"/>
                            <a:ext cx="2806700" cy="355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A22FCD-9280-44AE-91F3-27D8B07F8C23}"/>
                  </a:ext>
                </a:extLst>
              </p:cNvPr>
              <p:cNvSpPr txBox="1"/>
              <p:nvPr/>
            </p:nvSpPr>
            <p:spPr>
              <a:xfrm>
                <a:off x="787400" y="5324521"/>
                <a:ext cx="2611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直方图更新为：</a:t>
                </a: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D64C8A1-7E9F-44C6-8227-2493EE3EE3A6}"/>
                </a:ext>
              </a:extLst>
            </p:cNvPr>
            <p:cNvSpPr txBox="1"/>
            <p:nvPr/>
          </p:nvSpPr>
          <p:spPr>
            <a:xfrm>
              <a:off x="6963437" y="3613150"/>
              <a:ext cx="4571776" cy="2196523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97FF4F9-C589-4885-9C4E-828F15BCAA5C}"/>
              </a:ext>
            </a:extLst>
          </p:cNvPr>
          <p:cNvSpPr txBox="1"/>
          <p:nvPr/>
        </p:nvSpPr>
        <p:spPr>
          <a:xfrm>
            <a:off x="872290" y="3199074"/>
            <a:ext cx="160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最优方向确定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B62AD5-5BAF-4AFD-A645-E98D626D15FF}"/>
              </a:ext>
            </a:extLst>
          </p:cNvPr>
          <p:cNvSpPr txBox="1"/>
          <p:nvPr/>
        </p:nvSpPr>
        <p:spPr>
          <a:xfrm>
            <a:off x="6614488" y="3136273"/>
            <a:ext cx="12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D1111"/>
                </a:solidFill>
              </a:rPr>
              <a:t>DOA</a:t>
            </a:r>
            <a:r>
              <a:rPr lang="zh-CN" altLang="en-US" b="1" dirty="0">
                <a:solidFill>
                  <a:srgbClr val="8D1111"/>
                </a:solidFill>
              </a:rPr>
              <a:t>提取</a:t>
            </a:r>
          </a:p>
        </p:txBody>
      </p:sp>
    </p:spTree>
    <p:extLst>
      <p:ext uri="{BB962C8B-B14F-4D97-AF65-F5344CB8AC3E}">
        <p14:creationId xmlns:p14="http://schemas.microsoft.com/office/powerpoint/2010/main" val="4182560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35D50-5F18-48BA-BAB0-B76FD460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基于聚类的实现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4B2DE11-FECF-4608-B290-9BD094F7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r>
              <a:rPr lang="en-US"/>
              <a:t>/51</a:t>
            </a:r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B9D987-56CE-47F6-82BF-DA749C42D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34" y="1487054"/>
            <a:ext cx="5283853" cy="4064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3803F2-3D2C-45ED-9957-C2278E5ED1E1}"/>
              </a:ext>
            </a:extLst>
          </p:cNvPr>
          <p:cNvGrpSpPr/>
          <p:nvPr/>
        </p:nvGrpSpPr>
        <p:grpSpPr>
          <a:xfrm>
            <a:off x="665940" y="1487054"/>
            <a:ext cx="5624945" cy="2678546"/>
            <a:chOff x="471055" y="1071418"/>
            <a:chExt cx="5624945" cy="267854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80BE553-2F3A-4D59-9BBA-A83D70918626}"/>
                </a:ext>
              </a:extLst>
            </p:cNvPr>
            <p:cNvSpPr txBox="1"/>
            <p:nvPr/>
          </p:nvSpPr>
          <p:spPr>
            <a:xfrm>
              <a:off x="665941" y="1250315"/>
              <a:ext cx="3815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局部最占优声源的方向由第</a:t>
              </a:r>
              <a:r>
                <a:rPr lang="en-US" altLang="zh-CN" i="1" dirty="0"/>
                <a:t>k</a:t>
              </a:r>
              <a:r>
                <a:rPr lang="zh-CN" altLang="en-US" dirty="0"/>
                <a:t>个簇的聚类中心方向确定：</a:t>
              </a:r>
            </a:p>
          </p:txBody>
        </p:sp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660D0A99-3359-4503-A0CC-9C2E78EA45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271384"/>
                </p:ext>
              </p:extLst>
            </p:nvPr>
          </p:nvGraphicFramePr>
          <p:xfrm>
            <a:off x="2605938" y="1997309"/>
            <a:ext cx="13335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36" name="Equation" r:id="rId5" imgW="1333440" imgH="330120" progId="Equation.DSMT4">
                    <p:embed/>
                  </p:oleObj>
                </mc:Choice>
                <mc:Fallback>
                  <p:oleObj name="Equation" r:id="rId5" imgW="1333440" imgH="330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05938" y="1997309"/>
                          <a:ext cx="13335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7C2D95A8-E7C8-4DBC-B5F8-06C08BDCADC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4114946"/>
                </p:ext>
              </p:extLst>
            </p:nvPr>
          </p:nvGraphicFramePr>
          <p:xfrm>
            <a:off x="932905" y="3013404"/>
            <a:ext cx="5016500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37" name="Equation" r:id="rId7" imgW="5016240" imgH="545760" progId="Equation.DSMT4">
                    <p:embed/>
                  </p:oleObj>
                </mc:Choice>
                <mc:Fallback>
                  <p:oleObj name="Equation" r:id="rId7" imgW="5016240" imgH="5457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32905" y="3013404"/>
                          <a:ext cx="5016500" cy="54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0C3580-5909-477E-9D32-C4EB0824C54A}"/>
                </a:ext>
              </a:extLst>
            </p:cNvPr>
            <p:cNvSpPr txBox="1"/>
            <p:nvPr/>
          </p:nvSpPr>
          <p:spPr>
            <a:xfrm>
              <a:off x="665941" y="2543409"/>
              <a:ext cx="3977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索引</a:t>
              </a:r>
              <a:r>
                <a:rPr lang="en-US" altLang="zh-CN" i="1" dirty="0"/>
                <a:t>k</a:t>
              </a:r>
              <a:r>
                <a:rPr lang="zh-CN" altLang="en-US" dirty="0"/>
                <a:t>由样本点数目最多的簇确定：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8184D19-AC76-4490-9158-07020B64A461}"/>
                </a:ext>
              </a:extLst>
            </p:cNvPr>
            <p:cNvSpPr txBox="1"/>
            <p:nvPr/>
          </p:nvSpPr>
          <p:spPr>
            <a:xfrm>
              <a:off x="471055" y="1071418"/>
              <a:ext cx="5624945" cy="2678546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0F133E-A1FB-4E32-8641-1BCE5A1B7057}"/>
              </a:ext>
            </a:extLst>
          </p:cNvPr>
          <p:cNvGrpSpPr/>
          <p:nvPr/>
        </p:nvGrpSpPr>
        <p:grpSpPr>
          <a:xfrm>
            <a:off x="665941" y="4854727"/>
            <a:ext cx="5624945" cy="1026234"/>
            <a:chOff x="583627" y="4524820"/>
            <a:chExt cx="5624945" cy="10262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50283A6-F673-42B1-834D-3D8003B48583}"/>
                </a:ext>
              </a:extLst>
            </p:cNvPr>
            <p:cNvSpPr txBox="1"/>
            <p:nvPr/>
          </p:nvSpPr>
          <p:spPr>
            <a:xfrm>
              <a:off x="673738" y="4592857"/>
              <a:ext cx="5534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8D1111"/>
                </a:buClr>
              </a:pPr>
              <a:r>
                <a:rPr lang="zh-CN" altLang="en-US" dirty="0"/>
                <a:t>对挑选的局部最占优声源的方向进行分类，移除远离聚类中心的方向，再次聚类并输出聚类中心的方向为最终估计的</a:t>
              </a:r>
              <a:r>
                <a:rPr lang="en-US" altLang="zh-CN" dirty="0"/>
                <a:t>DOA</a:t>
              </a:r>
              <a:r>
                <a:rPr lang="zh-CN" altLang="en-US" dirty="0"/>
                <a:t>。</a:t>
              </a:r>
              <a:endParaRPr lang="en-US" altLang="zh-CN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5A80FA1-8B85-4FAB-9F2D-F14627C7355D}"/>
                </a:ext>
              </a:extLst>
            </p:cNvPr>
            <p:cNvSpPr txBox="1"/>
            <p:nvPr/>
          </p:nvSpPr>
          <p:spPr>
            <a:xfrm>
              <a:off x="583627" y="4524820"/>
              <a:ext cx="5624945" cy="1026234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D4D5B1F-A0FA-4CA0-9691-DBC3E81C9B3B}"/>
              </a:ext>
            </a:extLst>
          </p:cNvPr>
          <p:cNvSpPr txBox="1"/>
          <p:nvPr/>
        </p:nvSpPr>
        <p:spPr>
          <a:xfrm>
            <a:off x="665940" y="1106159"/>
            <a:ext cx="160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最优方向确定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272BF3-6F0D-4C15-9D8E-0AB56BBF603A}"/>
              </a:ext>
            </a:extLst>
          </p:cNvPr>
          <p:cNvSpPr txBox="1"/>
          <p:nvPr/>
        </p:nvSpPr>
        <p:spPr>
          <a:xfrm>
            <a:off x="665940" y="4451377"/>
            <a:ext cx="12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D1111"/>
                </a:solidFill>
              </a:rPr>
              <a:t>DOA</a:t>
            </a:r>
            <a:r>
              <a:rPr lang="zh-CN" altLang="en-US" b="1" dirty="0">
                <a:solidFill>
                  <a:srgbClr val="8D1111"/>
                </a:solidFill>
              </a:rPr>
              <a:t>提取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6875A7-11C4-45AE-A713-733E1F40DF20}"/>
              </a:ext>
            </a:extLst>
          </p:cNvPr>
          <p:cNvSpPr txBox="1"/>
          <p:nvPr/>
        </p:nvSpPr>
        <p:spPr>
          <a:xfrm>
            <a:off x="3366173" y="6144042"/>
            <a:ext cx="5849424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最优方向确定时适用</a:t>
            </a:r>
            <a:r>
              <a:rPr lang="en-US" altLang="zh-CN" i="1" dirty="0"/>
              <a:t>k</a:t>
            </a:r>
            <a:r>
              <a:rPr lang="en-US" altLang="zh-CN" dirty="0"/>
              <a:t>-means, DOA</a:t>
            </a:r>
            <a:r>
              <a:rPr lang="zh-CN" altLang="en-US" dirty="0"/>
              <a:t>提取时适用</a:t>
            </a:r>
            <a:r>
              <a:rPr lang="en-US" altLang="zh-CN" i="1" dirty="0"/>
              <a:t>k</a:t>
            </a:r>
            <a:r>
              <a:rPr lang="en-US" altLang="zh-CN" dirty="0"/>
              <a:t>-medoids</a:t>
            </a:r>
            <a:r>
              <a:rPr lang="zh-CN" altLang="en-US" b="1" dirty="0">
                <a:solidFill>
                  <a:schemeClr val="tx1"/>
                </a:solidFill>
              </a:rPr>
              <a:t>。</a:t>
            </a:r>
            <a:r>
              <a:rPr lang="zh-CN" altLang="en-US" b="1" dirty="0">
                <a:solidFill>
                  <a:srgbClr val="8D1111"/>
                </a:solidFill>
              </a:rPr>
              <a:t>  </a:t>
            </a:r>
            <a:r>
              <a:rPr lang="zh-CN" altLang="en-US" b="1" dirty="0">
                <a:solidFill>
                  <a:schemeClr val="tx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82373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35D50-5F18-48BA-BAB0-B76FD460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基于高斯混合模型的实现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992B44C0-45E7-4738-A330-FDD3461B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r>
              <a:rPr lang="en-US"/>
              <a:t>/51</a:t>
            </a:r>
            <a:endParaRPr 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63AC58D-3A69-4006-B566-233FCFBEFB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00" y="1059837"/>
            <a:ext cx="2336801" cy="17769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EAD3AF4-07EB-4F1A-8E2F-0E3ABAD581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7" y="1039303"/>
            <a:ext cx="2281892" cy="177630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C0581AC-D6F2-4320-A9C9-A3C5ECC37550}"/>
              </a:ext>
            </a:extLst>
          </p:cNvPr>
          <p:cNvSpPr txBox="1"/>
          <p:nvPr/>
        </p:nvSpPr>
        <p:spPr>
          <a:xfrm>
            <a:off x="3225859" y="6114085"/>
            <a:ext cx="5740282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注意</a:t>
            </a:r>
            <a:r>
              <a:rPr lang="en-US" altLang="zh-CN" b="1" dirty="0">
                <a:solidFill>
                  <a:schemeClr val="tx1"/>
                </a:solidFill>
              </a:rPr>
              <a:t>0°</a:t>
            </a:r>
            <a:r>
              <a:rPr lang="zh-CN" altLang="en-US" b="1" dirty="0">
                <a:solidFill>
                  <a:schemeClr val="tx1"/>
                </a:solidFill>
              </a:rPr>
              <a:t>和</a:t>
            </a:r>
            <a:r>
              <a:rPr lang="en-US" altLang="zh-CN" b="1" dirty="0">
                <a:solidFill>
                  <a:schemeClr val="tx1"/>
                </a:solidFill>
              </a:rPr>
              <a:t>360°</a:t>
            </a:r>
            <a:r>
              <a:rPr lang="zh-CN" altLang="en-US" b="1" dirty="0">
                <a:solidFill>
                  <a:schemeClr val="tx1"/>
                </a:solidFill>
              </a:rPr>
              <a:t>时的双峰，以及</a:t>
            </a:r>
            <a:r>
              <a:rPr lang="en-US" altLang="zh-CN" b="1" dirty="0">
                <a:solidFill>
                  <a:schemeClr val="tx1"/>
                </a:solidFill>
              </a:rPr>
              <a:t>GMM</a:t>
            </a:r>
            <a:r>
              <a:rPr lang="zh-CN" altLang="en-US" b="1" dirty="0">
                <a:solidFill>
                  <a:schemeClr val="tx1"/>
                </a:solidFill>
              </a:rPr>
              <a:t>对初始值的敏感。</a:t>
            </a:r>
            <a:r>
              <a:rPr lang="zh-CN" altLang="en-US" b="1" dirty="0">
                <a:solidFill>
                  <a:srgbClr val="8D1111"/>
                </a:solidFill>
              </a:rPr>
              <a:t>  </a:t>
            </a:r>
            <a:r>
              <a:rPr lang="zh-CN" altLang="en-US" b="1" dirty="0">
                <a:solidFill>
                  <a:schemeClr val="tx1"/>
                </a:solidFill>
              </a:rPr>
              <a:t>      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A0ECAFF-1228-43C6-A0D4-582284961952}"/>
              </a:ext>
            </a:extLst>
          </p:cNvPr>
          <p:cNvGrpSpPr/>
          <p:nvPr/>
        </p:nvGrpSpPr>
        <p:grpSpPr>
          <a:xfrm>
            <a:off x="951746" y="3227367"/>
            <a:ext cx="4954563" cy="2655176"/>
            <a:chOff x="946640" y="3352800"/>
            <a:chExt cx="4954563" cy="265517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150E332-5F42-4778-907F-77EAEB2E95EA}"/>
                </a:ext>
              </a:extLst>
            </p:cNvPr>
            <p:cNvGrpSpPr/>
            <p:nvPr/>
          </p:nvGrpSpPr>
          <p:grpSpPr>
            <a:xfrm>
              <a:off x="984893" y="3395227"/>
              <a:ext cx="4775830" cy="2590153"/>
              <a:chOff x="665940" y="1250315"/>
              <a:chExt cx="4775830" cy="2590153"/>
            </a:xfrm>
          </p:grpSpPr>
          <p:graphicFrame>
            <p:nvGraphicFramePr>
              <p:cNvPr id="9" name="对象 8">
                <a:extLst>
                  <a:ext uri="{FF2B5EF4-FFF2-40B4-BE49-F238E27FC236}">
                    <a16:creationId xmlns:a16="http://schemas.microsoft.com/office/drawing/2014/main" id="{96D7F8F4-B43C-48CD-9D23-B4B81D3BD6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199765"/>
                  </p:ext>
                </p:extLst>
              </p:nvPr>
            </p:nvGraphicFramePr>
            <p:xfrm>
              <a:off x="2654688" y="1918199"/>
              <a:ext cx="812800" cy="330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48" name="Equation" r:id="rId6" imgW="812520" imgH="330120" progId="Equation.DSMT4">
                      <p:embed/>
                    </p:oleObj>
                  </mc:Choice>
                  <mc:Fallback>
                    <p:oleObj name="Equation" r:id="rId6" imgW="812520" imgH="330120" progId="Equation.DSMT4">
                      <p:embed/>
                      <p:pic>
                        <p:nvPicPr>
                          <p:cNvPr id="9" name="对象 8">
                            <a:extLst>
                              <a:ext uri="{FF2B5EF4-FFF2-40B4-BE49-F238E27FC236}">
                                <a16:creationId xmlns:a16="http://schemas.microsoft.com/office/drawing/2014/main" id="{96D7F8F4-B43C-48CD-9D23-B4B81D3BD69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654688" y="1918199"/>
                            <a:ext cx="812800" cy="330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对象 9">
                <a:extLst>
                  <a:ext uri="{FF2B5EF4-FFF2-40B4-BE49-F238E27FC236}">
                    <a16:creationId xmlns:a16="http://schemas.microsoft.com/office/drawing/2014/main" id="{5A1D9B6B-2671-41B0-957A-5E17638BE1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987797"/>
                  </p:ext>
                </p:extLst>
              </p:nvPr>
            </p:nvGraphicFramePr>
            <p:xfrm>
              <a:off x="857070" y="2976868"/>
              <a:ext cx="4584700" cy="863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49" name="Equation" r:id="rId8" imgW="4584600" imgH="863280" progId="Equation.DSMT4">
                      <p:embed/>
                    </p:oleObj>
                  </mc:Choice>
                  <mc:Fallback>
                    <p:oleObj name="Equation" r:id="rId8" imgW="4584600" imgH="863280" progId="Equation.DSMT4">
                      <p:embed/>
                      <p:pic>
                        <p:nvPicPr>
                          <p:cNvPr id="10" name="对象 9">
                            <a:extLst>
                              <a:ext uri="{FF2B5EF4-FFF2-40B4-BE49-F238E27FC236}">
                                <a16:creationId xmlns:a16="http://schemas.microsoft.com/office/drawing/2014/main" id="{5A1D9B6B-2671-41B0-957A-5E17638BE1E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857070" y="2976868"/>
                            <a:ext cx="4584700" cy="863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8B1043-AB57-4E9C-BD7C-1410C7F179D8}"/>
                  </a:ext>
                </a:extLst>
              </p:cNvPr>
              <p:cNvSpPr txBox="1"/>
              <p:nvPr/>
            </p:nvSpPr>
            <p:spPr>
              <a:xfrm>
                <a:off x="665941" y="1250315"/>
                <a:ext cx="3815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局部最占优声源的方向由第</a:t>
                </a:r>
                <a:r>
                  <a:rPr lang="en-US" altLang="zh-CN" i="1" dirty="0"/>
                  <a:t>k</a:t>
                </a:r>
                <a:r>
                  <a:rPr lang="zh-CN" altLang="en-US" dirty="0"/>
                  <a:t>个高斯成分的均值方向确定：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8858E5-751C-4DA0-AB27-4EBF229E4E79}"/>
                  </a:ext>
                </a:extLst>
              </p:cNvPr>
              <p:cNvSpPr txBox="1"/>
              <p:nvPr/>
            </p:nvSpPr>
            <p:spPr>
              <a:xfrm>
                <a:off x="665940" y="2424729"/>
                <a:ext cx="3977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索引</a:t>
                </a:r>
                <a:r>
                  <a:rPr lang="en-US" altLang="zh-CN" i="1" dirty="0"/>
                  <a:t>k</a:t>
                </a:r>
                <a:r>
                  <a:rPr lang="zh-CN" altLang="en-US" dirty="0"/>
                  <a:t>由权重和标准差之比确定：</a:t>
                </a: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9A127E1-7B59-49A9-B8EA-C3479C17DF94}"/>
                </a:ext>
              </a:extLst>
            </p:cNvPr>
            <p:cNvSpPr txBox="1"/>
            <p:nvPr/>
          </p:nvSpPr>
          <p:spPr>
            <a:xfrm>
              <a:off x="946640" y="3352800"/>
              <a:ext cx="4954563" cy="2655176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DEA747F-7078-4591-A746-E2275F471AA9}"/>
              </a:ext>
            </a:extLst>
          </p:cNvPr>
          <p:cNvGrpSpPr/>
          <p:nvPr/>
        </p:nvGrpSpPr>
        <p:grpSpPr>
          <a:xfrm>
            <a:off x="6604003" y="1459226"/>
            <a:ext cx="5003801" cy="4412995"/>
            <a:chOff x="6604000" y="1214287"/>
            <a:chExt cx="5003801" cy="4412995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B7570A0-5EA3-4831-BE55-3764A92AE837}"/>
                </a:ext>
              </a:extLst>
            </p:cNvPr>
            <p:cNvGrpSpPr/>
            <p:nvPr/>
          </p:nvGrpSpPr>
          <p:grpSpPr>
            <a:xfrm>
              <a:off x="6604000" y="1277257"/>
              <a:ext cx="4896250" cy="4292827"/>
              <a:chOff x="6851250" y="1508434"/>
              <a:chExt cx="4896250" cy="4292827"/>
            </a:xfrm>
          </p:grpSpPr>
          <p:graphicFrame>
            <p:nvGraphicFramePr>
              <p:cNvPr id="11" name="对象 10">
                <a:extLst>
                  <a:ext uri="{FF2B5EF4-FFF2-40B4-BE49-F238E27FC236}">
                    <a16:creationId xmlns:a16="http://schemas.microsoft.com/office/drawing/2014/main" id="{DE6B4819-1315-44CF-AB39-429FBB5A37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010017"/>
                  </p:ext>
                </p:extLst>
              </p:nvPr>
            </p:nvGraphicFramePr>
            <p:xfrm>
              <a:off x="7099300" y="1877766"/>
              <a:ext cx="4648200" cy="1447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50" name="Equation" r:id="rId10" imgW="4647960" imgH="1447560" progId="Equation.DSMT4">
                      <p:embed/>
                    </p:oleObj>
                  </mc:Choice>
                  <mc:Fallback>
                    <p:oleObj name="Equation" r:id="rId10" imgW="4647960" imgH="1447560" progId="Equation.DSMT4">
                      <p:embed/>
                      <p:pic>
                        <p:nvPicPr>
                          <p:cNvPr id="11" name="对象 10">
                            <a:extLst>
                              <a:ext uri="{FF2B5EF4-FFF2-40B4-BE49-F238E27FC236}">
                                <a16:creationId xmlns:a16="http://schemas.microsoft.com/office/drawing/2014/main" id="{DE6B4819-1315-44CF-AB39-429FBB5A37B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099300" y="1877766"/>
                            <a:ext cx="4648200" cy="1447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对象 11">
                <a:extLst>
                  <a:ext uri="{FF2B5EF4-FFF2-40B4-BE49-F238E27FC236}">
                    <a16:creationId xmlns:a16="http://schemas.microsoft.com/office/drawing/2014/main" id="{4585EBE3-22EC-4CB9-A73D-CEF0208DBE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376228"/>
                  </p:ext>
                </p:extLst>
              </p:nvPr>
            </p:nvGraphicFramePr>
            <p:xfrm>
              <a:off x="7061200" y="4353074"/>
              <a:ext cx="4686300" cy="863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51" name="Equation" r:id="rId12" imgW="4686120" imgH="863280" progId="Equation.DSMT4">
                      <p:embed/>
                    </p:oleObj>
                  </mc:Choice>
                  <mc:Fallback>
                    <p:oleObj name="Equation" r:id="rId12" imgW="4686120" imgH="863280" progId="Equation.DSMT4">
                      <p:embed/>
                      <p:pic>
                        <p:nvPicPr>
                          <p:cNvPr id="12" name="对象 11">
                            <a:extLst>
                              <a:ext uri="{FF2B5EF4-FFF2-40B4-BE49-F238E27FC236}">
                                <a16:creationId xmlns:a16="http://schemas.microsoft.com/office/drawing/2014/main" id="{4585EBE3-22EC-4CB9-A73D-CEF0208DBE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061200" y="4353074"/>
                            <a:ext cx="4686300" cy="863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A6486D-7BA4-4047-B6E8-6EE7745B64FB}"/>
                  </a:ext>
                </a:extLst>
              </p:cNvPr>
              <p:cNvSpPr txBox="1"/>
              <p:nvPr/>
            </p:nvSpPr>
            <p:spPr>
              <a:xfrm>
                <a:off x="6851250" y="1508434"/>
                <a:ext cx="4293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额外加一组高斯成分来拟合干扰的分布：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972651-525B-428D-8B2A-64E4C7C12D95}"/>
                  </a:ext>
                </a:extLst>
              </p:cNvPr>
              <p:cNvSpPr txBox="1"/>
              <p:nvPr/>
            </p:nvSpPr>
            <p:spPr>
              <a:xfrm>
                <a:off x="6937382" y="3964406"/>
                <a:ext cx="2635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干扰项的索引确定为：</a:t>
                </a:r>
              </a:p>
            </p:txBody>
          </p:sp>
          <p:graphicFrame>
            <p:nvGraphicFramePr>
              <p:cNvPr id="18" name="对象 17">
                <a:extLst>
                  <a:ext uri="{FF2B5EF4-FFF2-40B4-BE49-F238E27FC236}">
                    <a16:creationId xmlns:a16="http://schemas.microsoft.com/office/drawing/2014/main" id="{7075A2C2-5D6A-4321-AA6F-9E0295D70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1735317"/>
                  </p:ext>
                </p:extLst>
              </p:nvPr>
            </p:nvGraphicFramePr>
            <p:xfrm>
              <a:off x="9067807" y="3504398"/>
              <a:ext cx="187960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52" name="Equation" r:id="rId14" imgW="1879560" imgH="380880" progId="Equation.DSMT4">
                      <p:embed/>
                    </p:oleObj>
                  </mc:Choice>
                  <mc:Fallback>
                    <p:oleObj name="Equation" r:id="rId14" imgW="1879560" imgH="380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9067807" y="3504398"/>
                            <a:ext cx="1879600" cy="381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2EDE315-F448-4A24-ABEF-4029C05713DF}"/>
                  </a:ext>
                </a:extLst>
              </p:cNvPr>
              <p:cNvSpPr txBox="1"/>
              <p:nvPr/>
            </p:nvSpPr>
            <p:spPr>
              <a:xfrm>
                <a:off x="6937382" y="3488965"/>
                <a:ext cx="2130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此时有</a:t>
                </a:r>
                <a:r>
                  <a:rPr lang="en-US" altLang="zh-CN" i="1" dirty="0"/>
                  <a:t>J</a:t>
                </a:r>
                <a:r>
                  <a:rPr lang="en-US" altLang="zh-CN" dirty="0"/>
                  <a:t>+1</a:t>
                </a:r>
                <a:r>
                  <a:rPr lang="zh-CN" altLang="en-US" dirty="0"/>
                  <a:t>组参数：</a:t>
                </a:r>
              </a:p>
            </p:txBody>
          </p:sp>
          <p:graphicFrame>
            <p:nvGraphicFramePr>
              <p:cNvPr id="20" name="对象 19">
                <a:extLst>
                  <a:ext uri="{FF2B5EF4-FFF2-40B4-BE49-F238E27FC236}">
                    <a16:creationId xmlns:a16="http://schemas.microsoft.com/office/drawing/2014/main" id="{5AC057BA-C4B2-438B-86B8-01C32FEF7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7977338"/>
                  </p:ext>
                </p:extLst>
              </p:nvPr>
            </p:nvGraphicFramePr>
            <p:xfrm>
              <a:off x="8577814" y="5420261"/>
              <a:ext cx="71120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53" name="Equation" r:id="rId16" imgW="711000" imgH="380880" progId="Equation.DSMT4">
                      <p:embed/>
                    </p:oleObj>
                  </mc:Choice>
                  <mc:Fallback>
                    <p:oleObj name="Equation" r:id="rId16" imgW="711000" imgH="380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8577814" y="5420261"/>
                            <a:ext cx="711200" cy="381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B5202BF-0BB3-4176-A227-E4131212CB77}"/>
                  </a:ext>
                </a:extLst>
              </p:cNvPr>
              <p:cNvSpPr txBox="1"/>
              <p:nvPr/>
            </p:nvSpPr>
            <p:spPr>
              <a:xfrm>
                <a:off x="7061200" y="5426095"/>
                <a:ext cx="1720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DOA</a:t>
                </a:r>
                <a:r>
                  <a:rPr lang="zh-CN" altLang="en-US" dirty="0"/>
                  <a:t>估计为：</a:t>
                </a: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E908A18-F2F5-4062-9829-258AC77D65FD}"/>
                </a:ext>
              </a:extLst>
            </p:cNvPr>
            <p:cNvSpPr txBox="1"/>
            <p:nvPr/>
          </p:nvSpPr>
          <p:spPr>
            <a:xfrm>
              <a:off x="6604001" y="1214287"/>
              <a:ext cx="5003800" cy="4412995"/>
            </a:xfrm>
            <a:prstGeom prst="rect">
              <a:avLst/>
            </a:prstGeom>
            <a:noFill/>
            <a:ln w="38100">
              <a:solidFill>
                <a:srgbClr val="8D111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789458CD-A8D9-4E13-9309-3E8D831D557D}"/>
              </a:ext>
            </a:extLst>
          </p:cNvPr>
          <p:cNvSpPr txBox="1"/>
          <p:nvPr/>
        </p:nvSpPr>
        <p:spPr>
          <a:xfrm>
            <a:off x="6524449" y="1030926"/>
            <a:ext cx="13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D1111"/>
                </a:solidFill>
              </a:rPr>
              <a:t>DOA</a:t>
            </a:r>
            <a:r>
              <a:rPr lang="zh-CN" altLang="en-US" b="1" dirty="0">
                <a:solidFill>
                  <a:srgbClr val="8D1111"/>
                </a:solidFill>
              </a:rPr>
              <a:t>提取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A9DE73-9202-4EDD-B2B0-E73C4E2F9C24}"/>
              </a:ext>
            </a:extLst>
          </p:cNvPr>
          <p:cNvSpPr txBox="1"/>
          <p:nvPr/>
        </p:nvSpPr>
        <p:spPr>
          <a:xfrm>
            <a:off x="848704" y="2836822"/>
            <a:ext cx="166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D1111"/>
                </a:solidFill>
              </a:rPr>
              <a:t>最优方向确定</a:t>
            </a:r>
          </a:p>
        </p:txBody>
      </p:sp>
    </p:spTree>
    <p:extLst>
      <p:ext uri="{BB962C8B-B14F-4D97-AF65-F5344CB8AC3E}">
        <p14:creationId xmlns:p14="http://schemas.microsoft.com/office/powerpoint/2010/main" val="406348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2915E-4294-4CC7-8095-B6F55F0D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性能评估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12FDD9-8146-451C-B016-7FA67E0DE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5" y="1285299"/>
            <a:ext cx="3597650" cy="2880059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85EC66-6656-48E1-A2A6-1A052A1E1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87" y="1285298"/>
            <a:ext cx="3619623" cy="28800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C85966-3EB8-4A10-B33C-A08C6A587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124" y="1255445"/>
            <a:ext cx="3597651" cy="290991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44FEC3-9B6C-46CF-8995-7151138D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r>
              <a:rPr lang="en-US"/>
              <a:t>/51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867567-5858-4FE1-BCA4-E9FB8490CE77}"/>
              </a:ext>
            </a:extLst>
          </p:cNvPr>
          <p:cNvSpPr txBox="1"/>
          <p:nvPr/>
        </p:nvSpPr>
        <p:spPr>
          <a:xfrm>
            <a:off x="3469733" y="5886956"/>
            <a:ext cx="525253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提出的方法在此场景下具有较好的性能。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C8FE0D-F21D-44A7-97C8-AD7ECEB21FDA}"/>
              </a:ext>
            </a:extLst>
          </p:cNvPr>
          <p:cNvSpPr txBox="1"/>
          <p:nvPr/>
        </p:nvSpPr>
        <p:spPr>
          <a:xfrm>
            <a:off x="1450433" y="4314825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声源夹角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4F6C63-D626-4567-8C72-2A5632CB1AF9}"/>
              </a:ext>
            </a:extLst>
          </p:cNvPr>
          <p:cNvSpPr txBox="1"/>
          <p:nvPr/>
        </p:nvSpPr>
        <p:spPr>
          <a:xfrm>
            <a:off x="5831933" y="4314825"/>
            <a:ext cx="91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T</a:t>
            </a:r>
            <a:r>
              <a:rPr lang="en-US" altLang="zh-CN" sz="1200" dirty="0"/>
              <a:t>60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5B6D00-3AE6-414E-9C5F-A02D1E445137}"/>
              </a:ext>
            </a:extLst>
          </p:cNvPr>
          <p:cNvSpPr txBox="1"/>
          <p:nvPr/>
        </p:nvSpPr>
        <p:spPr>
          <a:xfrm>
            <a:off x="9913666" y="4314825"/>
            <a:ext cx="104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 SNR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205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F7633-9303-49DD-BEA8-520CC431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性能评估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BCFD159-5B75-4679-874B-AD1ACA37B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5" y="1253331"/>
            <a:ext cx="3588413" cy="2886192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B969E5-184A-47AA-90C0-55341EEB3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81" y="1253331"/>
            <a:ext cx="3588413" cy="28861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9EB336-379C-40EE-8F19-838DD84ED0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93" y="1250738"/>
            <a:ext cx="3588413" cy="288878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CEC171-81F0-4E31-9671-807DACE7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r>
              <a:rPr lang="en-US"/>
              <a:t>/51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6225E9-2EAF-4179-816F-22D142C9B4A0}"/>
              </a:ext>
            </a:extLst>
          </p:cNvPr>
          <p:cNvSpPr txBox="1"/>
          <p:nvPr/>
        </p:nvSpPr>
        <p:spPr>
          <a:xfrm>
            <a:off x="3736434" y="5915531"/>
            <a:ext cx="4883692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提出的方法对其他算法有性能的提升。  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A3DB81-8F72-430D-9DDC-2329BEA8FF04}"/>
              </a:ext>
            </a:extLst>
          </p:cNvPr>
          <p:cNvSpPr txBox="1"/>
          <p:nvPr/>
        </p:nvSpPr>
        <p:spPr>
          <a:xfrm>
            <a:off x="1717134" y="4291694"/>
            <a:ext cx="141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声源夹角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1C0BD8-E9D8-4F7B-8FD3-EE14C29A74DC}"/>
              </a:ext>
            </a:extLst>
          </p:cNvPr>
          <p:cNvSpPr txBox="1"/>
          <p:nvPr/>
        </p:nvSpPr>
        <p:spPr>
          <a:xfrm>
            <a:off x="5722396" y="4291694"/>
            <a:ext cx="91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 T</a:t>
            </a:r>
            <a:r>
              <a:rPr lang="en-US" altLang="zh-CN" sz="1200" dirty="0"/>
              <a:t>60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DB82D3-379F-43B3-8F97-42DC1FD2785F}"/>
              </a:ext>
            </a:extLst>
          </p:cNvPr>
          <p:cNvSpPr txBox="1"/>
          <p:nvPr/>
        </p:nvSpPr>
        <p:spPr>
          <a:xfrm>
            <a:off x="9549945" y="4230463"/>
            <a:ext cx="104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 SNR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1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05839-5EF9-4325-8C75-466DBE9F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时频点挑选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B08A23-077B-4D7C-AA87-37F22A10B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10" y="1217752"/>
            <a:ext cx="6413018" cy="436904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BE3C29-C333-4DA7-A95F-F8FFBCEA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4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波达方向估计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004E06-EA39-4A12-9CB7-E7C30E03A506}"/>
              </a:ext>
            </a:extLst>
          </p:cNvPr>
          <p:cNvSpPr txBox="1"/>
          <p:nvPr/>
        </p:nvSpPr>
        <p:spPr>
          <a:xfrm>
            <a:off x="327805" y="1289625"/>
            <a:ext cx="39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任务：</a:t>
            </a:r>
            <a:r>
              <a:rPr lang="zh-CN" altLang="en-US" dirty="0"/>
              <a:t>波达方向（</a:t>
            </a:r>
            <a:r>
              <a:rPr lang="en-US" altLang="zh-CN" dirty="0"/>
              <a:t>Direction of Arrival, DOA</a:t>
            </a:r>
            <a:r>
              <a:rPr lang="zh-CN" altLang="en-US" dirty="0"/>
              <a:t>）估计。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5A3533-C831-48EF-A707-5E7DEC639FB8}"/>
              </a:ext>
            </a:extLst>
          </p:cNvPr>
          <p:cNvSpPr txBox="1"/>
          <p:nvPr/>
        </p:nvSpPr>
        <p:spPr>
          <a:xfrm>
            <a:off x="342899" y="3105834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挑战：</a:t>
            </a:r>
            <a:r>
              <a:rPr lang="zh-CN" altLang="en-US" dirty="0"/>
              <a:t>混响，噪声，多个同时活跃声源以及多个邻近声源干扰。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C9D17D-9EE9-4CE9-AB6B-35A4FF18BC92}"/>
              </a:ext>
            </a:extLst>
          </p:cNvPr>
          <p:cNvSpPr txBox="1"/>
          <p:nvPr/>
        </p:nvSpPr>
        <p:spPr>
          <a:xfrm>
            <a:off x="349248" y="4928972"/>
            <a:ext cx="39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设备：</a:t>
            </a:r>
            <a:r>
              <a:rPr lang="zh-CN" altLang="en-US" dirty="0"/>
              <a:t>声矢量传感器（</a:t>
            </a:r>
            <a:r>
              <a:rPr lang="en-US" altLang="zh-CN" dirty="0"/>
              <a:t>Acoustic Vector Sensor, AVS</a:t>
            </a:r>
            <a:r>
              <a:rPr lang="zh-CN" altLang="en-US" dirty="0"/>
              <a:t>）。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D2E4AE8-CDBD-4F48-91BA-74C438EDF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101" y="1269999"/>
            <a:ext cx="6477000" cy="43021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63CF1E-143A-45DD-8D50-A457D49F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49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A8DD6-37FF-4953-A13D-3429B079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77A921-293F-4B01-9477-EC91813B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50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82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358C1-1F87-4430-8DA5-1F727BBC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0861F1-FDC0-4F29-860B-C0254208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51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75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>
            <a:duotone>
              <a:srgbClr val="A4000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365" y="211652"/>
            <a:ext cx="2648691" cy="7125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6944" y="262508"/>
            <a:ext cx="339365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致谢</a:t>
            </a:r>
            <a:endParaRPr lang="zh-CN" altLang="en-US" sz="80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1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B344D-8AB5-4A9A-9685-3FAD1D67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声压和声质点振速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DF16C6-0E35-48E3-87AD-13D89539ACD8}"/>
              </a:ext>
            </a:extLst>
          </p:cNvPr>
          <p:cNvSpPr txBox="1"/>
          <p:nvPr/>
        </p:nvSpPr>
        <p:spPr>
          <a:xfrm>
            <a:off x="481867" y="3282824"/>
            <a:ext cx="6873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b="1" dirty="0"/>
              <a:t>声压</a:t>
            </a:r>
            <a:r>
              <a:rPr lang="zh-CN" altLang="en-US" dirty="0"/>
              <a:t>是指声场中声扰动在传播介质中形成的压强差</a:t>
            </a:r>
            <a:r>
              <a:rPr lang="zh-CN" altLang="en-US" dirty="0">
                <a:solidFill>
                  <a:prstClr val="black"/>
                </a:solidFill>
              </a:rPr>
              <a:t>。</a:t>
            </a: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Clr>
                <a:srgbClr val="8D1111"/>
              </a:buClr>
              <a:buFont typeface="Wingdings" panose="05000000000000000000" pitchFamily="2" charset="2"/>
              <a:buChar char="Ø"/>
            </a:pPr>
            <a:r>
              <a:rPr lang="zh-CN" altLang="en-US" b="1" dirty="0"/>
              <a:t>声质点振速</a:t>
            </a:r>
            <a:r>
              <a:rPr lang="zh-CN" altLang="en-US" dirty="0"/>
              <a:t>是指声场中传播介质的分子在平衡位置振荡的速度。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62C00A4-33CA-41C2-A048-5FF0A0A34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64661"/>
              </p:ext>
            </p:extLst>
          </p:nvPr>
        </p:nvGraphicFramePr>
        <p:xfrm>
          <a:off x="3521075" y="4945063"/>
          <a:ext cx="16891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4" name="Equation" r:id="rId4" imgW="1688760" imgH="660240" progId="Equation.DSMT4">
                  <p:embed/>
                </p:oleObj>
              </mc:Choice>
              <mc:Fallback>
                <p:oleObj name="Equation" r:id="rId4" imgW="1688760" imgH="6602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84CF23BC-C15E-4A45-A136-CBFEEF6CE4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1075" y="4945063"/>
                        <a:ext cx="16891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185E50EB-026D-4336-97C0-CB934821C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94" y="1036278"/>
            <a:ext cx="7579155" cy="20183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5BB62B1-0187-4195-8E2B-EDF88B769971}"/>
              </a:ext>
            </a:extLst>
          </p:cNvPr>
          <p:cNvSpPr txBox="1"/>
          <p:nvPr/>
        </p:nvSpPr>
        <p:spPr>
          <a:xfrm>
            <a:off x="590550" y="4438650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声压和声质点振速的关系为：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3302F5-361B-418B-BF2A-DDC28B32C677}"/>
              </a:ext>
            </a:extLst>
          </p:cNvPr>
          <p:cNvSpPr txBox="1"/>
          <p:nvPr/>
        </p:nvSpPr>
        <p:spPr>
          <a:xfrm>
            <a:off x="3841133" y="5907227"/>
            <a:ext cx="450973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传统的麦克风并不测量声质点振速。     </a:t>
            </a:r>
            <a:r>
              <a:rPr lang="zh-CN" altLang="en-US" b="1" dirty="0">
                <a:solidFill>
                  <a:srgbClr val="8D1111"/>
                </a:solidFill>
              </a:rPr>
              <a:t>☹</a:t>
            </a:r>
            <a:r>
              <a:rPr lang="zh-CN" altLang="en-US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541E5D-C8CA-4A7E-B017-C770DFEF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8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FED99-D4E6-4311-8D12-06567CBD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声矢量传感器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C888E6D-D4C7-402F-8745-8998F7903109}"/>
              </a:ext>
            </a:extLst>
          </p:cNvPr>
          <p:cNvSpPr txBox="1"/>
          <p:nvPr/>
        </p:nvSpPr>
        <p:spPr>
          <a:xfrm>
            <a:off x="3851023" y="5936953"/>
            <a:ext cx="4489953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/>
              <a:t>可以同时直接测量声压和质点振速</a:t>
            </a:r>
            <a:r>
              <a:rPr lang="zh-CN" altLang="en-US" b="1" dirty="0">
                <a:solidFill>
                  <a:schemeClr val="tx1"/>
                </a:solidFill>
              </a:rPr>
              <a:t>。  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7ACFCDA-C52F-401B-B9C2-D77A5BB669D5}"/>
              </a:ext>
            </a:extLst>
          </p:cNvPr>
          <p:cNvGrpSpPr/>
          <p:nvPr/>
        </p:nvGrpSpPr>
        <p:grpSpPr>
          <a:xfrm>
            <a:off x="7085220" y="1230579"/>
            <a:ext cx="3442662" cy="4357709"/>
            <a:chOff x="7942470" y="1230579"/>
            <a:chExt cx="3442662" cy="435770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F867059-F455-4115-A3D0-17DDB454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470" y="2149763"/>
              <a:ext cx="3442662" cy="3438525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2635E3D-47D0-4D2A-B68E-AD69502E6202}"/>
                </a:ext>
              </a:extLst>
            </p:cNvPr>
            <p:cNvSpPr txBox="1"/>
            <p:nvPr/>
          </p:nvSpPr>
          <p:spPr>
            <a:xfrm>
              <a:off x="7942470" y="1230579"/>
              <a:ext cx="3231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基于热线</a:t>
              </a:r>
              <a:r>
                <a:rPr lang="en-US" altLang="zh-CN" dirty="0"/>
                <a:t>(hot-wire)</a:t>
              </a:r>
              <a:r>
                <a:rPr lang="zh-CN" altLang="en-US" dirty="0"/>
                <a:t>的声矢量传感器的工作原理示意图：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38FF97-2D2D-4E33-879B-AB4514F89F8F}"/>
              </a:ext>
            </a:extLst>
          </p:cNvPr>
          <p:cNvGrpSpPr/>
          <p:nvPr/>
        </p:nvGrpSpPr>
        <p:grpSpPr>
          <a:xfrm>
            <a:off x="992700" y="1286650"/>
            <a:ext cx="5082394" cy="3838769"/>
            <a:chOff x="327806" y="1239177"/>
            <a:chExt cx="5082394" cy="383876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1E940A-AA5F-4882-BFFD-55EA9FCEE766}"/>
                </a:ext>
              </a:extLst>
            </p:cNvPr>
            <p:cNvSpPr txBox="1"/>
            <p:nvPr/>
          </p:nvSpPr>
          <p:spPr>
            <a:xfrm>
              <a:off x="327806" y="1239177"/>
              <a:ext cx="5082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声矢量传感器</a:t>
              </a:r>
              <a:r>
                <a:rPr lang="zh-CN" altLang="en-US" dirty="0"/>
                <a:t>由三个正交的偶极子和一个全向的单极子构成。</a:t>
              </a:r>
            </a:p>
          </p:txBody>
        </p: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D581D74F-4848-43A9-BCBE-BFC6E8B224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0977960"/>
                </p:ext>
              </p:extLst>
            </p:nvPr>
          </p:nvGraphicFramePr>
          <p:xfrm>
            <a:off x="3614841" y="2852004"/>
            <a:ext cx="1511300" cy="165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75" name="Equation" r:id="rId5" imgW="1511280" imgH="1650960" progId="Equation.DSMT4">
                    <p:embed/>
                  </p:oleObj>
                </mc:Choice>
                <mc:Fallback>
                  <p:oleObj name="Equation" r:id="rId5" imgW="1511280" imgH="16509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14841" y="2852004"/>
                          <a:ext cx="1511300" cy="165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1F5FEA4-B0EB-4D76-84DE-D396FD3CE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r="4471"/>
            <a:stretch/>
          </p:blipFill>
          <p:spPr>
            <a:xfrm>
              <a:off x="703574" y="2130575"/>
              <a:ext cx="2766670" cy="2947371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76EBF1C-C2BD-48D7-948F-3494A0C47A43}"/>
                </a:ext>
              </a:extLst>
            </p:cNvPr>
            <p:cNvSpPr/>
            <p:nvPr/>
          </p:nvSpPr>
          <p:spPr>
            <a:xfrm>
              <a:off x="3470244" y="2346881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测量值表示为：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34836E-25E1-4CFC-BF4B-D8D33A54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0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D8717-F624-4362-A030-F5EE22DA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声矢量传感器</a:t>
            </a:r>
            <a:r>
              <a:rPr lang="en-US" altLang="zh-CN" dirty="0"/>
              <a:t>Ⅱ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EC5765-865D-4008-B505-BDF5CC2978B0}"/>
              </a:ext>
            </a:extLst>
          </p:cNvPr>
          <p:cNvSpPr txBox="1"/>
          <p:nvPr/>
        </p:nvSpPr>
        <p:spPr>
          <a:xfrm>
            <a:off x="6917267" y="3017058"/>
            <a:ext cx="45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声矢量传感器的</a:t>
            </a:r>
            <a:r>
              <a:rPr lang="zh-CN" altLang="en-US" b="1" dirty="0"/>
              <a:t>流形（</a:t>
            </a:r>
            <a:r>
              <a:rPr lang="en-US" altLang="zh-CN" b="1" dirty="0"/>
              <a:t>Manifold</a:t>
            </a:r>
            <a:r>
              <a:rPr lang="zh-CN" altLang="en-US" b="1" dirty="0"/>
              <a:t>）矢量</a:t>
            </a:r>
            <a:r>
              <a:rPr lang="zh-CN" altLang="en-US" dirty="0"/>
              <a:t>是入射信号方向的函数，和频率无关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A1685CB-A154-4B81-9EFC-7E56F489FF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157596"/>
              </p:ext>
            </p:extLst>
          </p:nvPr>
        </p:nvGraphicFramePr>
        <p:xfrm>
          <a:off x="7532062" y="3853870"/>
          <a:ext cx="36449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2" name="Equation" r:id="rId3" imgW="3644640" imgH="1498320" progId="Equation.DSMT4">
                  <p:embed/>
                </p:oleObj>
              </mc:Choice>
              <mc:Fallback>
                <p:oleObj name="Equation" r:id="rId3" imgW="3644640" imgH="14983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6330CFE7-5820-41A1-B68A-6C2DAA6E4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32062" y="3853870"/>
                        <a:ext cx="3644900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5697FAE-0FBF-4AA8-838C-BA0BDE605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2210"/>
          <a:stretch/>
        </p:blipFill>
        <p:spPr>
          <a:xfrm>
            <a:off x="3191510" y="916494"/>
            <a:ext cx="5806440" cy="1915898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0B54611-79F2-48C5-BE77-2E7A9B460A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672436"/>
              </p:ext>
            </p:extLst>
          </p:nvPr>
        </p:nvGraphicFramePr>
        <p:xfrm>
          <a:off x="1015038" y="3947916"/>
          <a:ext cx="46863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3" name="Equation" r:id="rId6" imgW="4686120" imgH="1117440" progId="Equation.DSMT4">
                  <p:embed/>
                </p:oleObj>
              </mc:Choice>
              <mc:Fallback>
                <p:oleObj name="Equation" r:id="rId6" imgW="4686120" imgH="11174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210B6C8-6294-4F6C-8669-6E1579FA5E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5038" y="3947916"/>
                        <a:ext cx="46863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7140BF8-B229-49DB-BF32-74B3B1F2A28F}"/>
              </a:ext>
            </a:extLst>
          </p:cNvPr>
          <p:cNvSpPr txBox="1"/>
          <p:nvPr/>
        </p:nvSpPr>
        <p:spPr>
          <a:xfrm>
            <a:off x="500917" y="3017058"/>
            <a:ext cx="3699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在远场平面波假设下，声质点振速和声压的关系为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F4954-3D4C-4697-AE1D-D992DA16DF51}"/>
              </a:ext>
            </a:extLst>
          </p:cNvPr>
          <p:cNvSpPr txBox="1"/>
          <p:nvPr/>
        </p:nvSpPr>
        <p:spPr>
          <a:xfrm>
            <a:off x="3535151" y="5896513"/>
            <a:ext cx="5119158" cy="369332"/>
          </a:xfrm>
          <a:prstGeom prst="rect">
            <a:avLst/>
          </a:prstGeom>
          <a:solidFill>
            <a:srgbClr val="E9E9F3"/>
          </a:solidFill>
          <a:ln cap="sq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没有左右模糊问题，适合宽带</a:t>
            </a:r>
            <a:r>
              <a:rPr lang="en-US" altLang="zh-CN" b="1" dirty="0">
                <a:solidFill>
                  <a:schemeClr val="tx1"/>
                </a:solidFill>
              </a:rPr>
              <a:t>DOA</a:t>
            </a:r>
            <a:r>
              <a:rPr lang="zh-CN" altLang="en-US" b="1" dirty="0">
                <a:solidFill>
                  <a:schemeClr val="tx1"/>
                </a:solidFill>
              </a:rPr>
              <a:t>估计。   </a:t>
            </a:r>
            <a:r>
              <a:rPr lang="zh-CN" altLang="en-US" b="1" dirty="0">
                <a:solidFill>
                  <a:srgbClr val="8D1111"/>
                </a:solidFill>
              </a:rPr>
              <a:t>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CAD683-D2B9-446E-A7EB-230121E0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r>
              <a:rPr lang="en-US"/>
              <a:t>/51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8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5D324-65DB-4750-AAE8-A7DC7E60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时域接收信号模型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E264907-07B9-4C10-A5F5-D15FF607B3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33083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9" name="Equation" r:id="rId3" imgW="152280" imgH="253800" progId="Equation.DSMT4">
                  <p:embed/>
                </p:oleObj>
              </mc:Choice>
              <mc:Fallback>
                <p:oleObj name="Equation" r:id="rId3" imgW="152280" imgH="2538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E264907-07B9-4C10-A5F5-D15FF607B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000" y="330835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65AF817-067A-4BFB-93A3-436EF0BB96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39733"/>
              </p:ext>
            </p:extLst>
          </p:nvPr>
        </p:nvGraphicFramePr>
        <p:xfrm>
          <a:off x="903053" y="4667035"/>
          <a:ext cx="32639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0" name="Equation" r:id="rId5" imgW="3263760" imgH="736560" progId="Equation.DSMT4">
                  <p:embed/>
                </p:oleObj>
              </mc:Choice>
              <mc:Fallback>
                <p:oleObj name="Equation" r:id="rId5" imgW="3263760" imgH="7365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E65AF817-067A-4BFB-93A3-436EF0BB9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3053" y="4667035"/>
                        <a:ext cx="32639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DDB49D2C-463E-4A03-8DDB-4CA8046EF0ED}"/>
              </a:ext>
            </a:extLst>
          </p:cNvPr>
          <p:cNvSpPr txBox="1"/>
          <p:nvPr/>
        </p:nvSpPr>
        <p:spPr>
          <a:xfrm>
            <a:off x="763111" y="4120891"/>
            <a:ext cx="255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单个声源自由空间模型：</a:t>
            </a: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0476C1CA-B509-4CE0-94E4-A067F776B5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79" y="1098922"/>
            <a:ext cx="5754597" cy="2760400"/>
          </a:xfrm>
          <a:prstGeom prst="rect">
            <a:avLst/>
          </a:prstGeom>
        </p:spPr>
      </p:pic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8193057D-0F98-4525-B2B5-C2F48C633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257690"/>
              </p:ext>
            </p:extLst>
          </p:nvPr>
        </p:nvGraphicFramePr>
        <p:xfrm>
          <a:off x="5587374" y="4391606"/>
          <a:ext cx="17399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1" name="Equation" r:id="rId8" imgW="1739880" imgH="1117440" progId="Equation.DSMT4">
                  <p:embed/>
                </p:oleObj>
              </mc:Choice>
              <mc:Fallback>
                <p:oleObj name="Equation" r:id="rId8" imgW="1739880" imgH="1117440" progId="Equation.DSMT4">
                  <p:embed/>
                  <p:pic>
                    <p:nvPicPr>
                      <p:cNvPr id="86" name="对象 85">
                        <a:extLst>
                          <a:ext uri="{FF2B5EF4-FFF2-40B4-BE49-F238E27FC236}">
                            <a16:creationId xmlns:a16="http://schemas.microsoft.com/office/drawing/2014/main" id="{8193057D-0F98-4525-B2B5-C2F48C6331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87374" y="4391606"/>
                        <a:ext cx="17399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52E51E7-8D12-41D8-A55E-B55994561F9D}"/>
              </a:ext>
            </a:extLst>
          </p:cNvPr>
          <p:cNvSpPr txBox="1"/>
          <p:nvPr/>
        </p:nvSpPr>
        <p:spPr>
          <a:xfrm>
            <a:off x="4733840" y="4120891"/>
            <a:ext cx="13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方向向量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78D8D7-E387-43DB-8D78-20DCDD02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r>
              <a:rPr lang="en-US"/>
              <a:t>/51</a:t>
            </a:r>
            <a:endParaRPr 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85130BB-246E-4A2B-ADA8-2074588089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911981"/>
              </p:ext>
            </p:extLst>
          </p:nvPr>
        </p:nvGraphicFramePr>
        <p:xfrm>
          <a:off x="10480301" y="4362380"/>
          <a:ext cx="1143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2" name="Equation" r:id="rId10" imgW="1143000" imgH="304560" progId="Equation.DSMT4">
                  <p:embed/>
                </p:oleObj>
              </mc:Choice>
              <mc:Fallback>
                <p:oleObj name="Equation" r:id="rId10" imgW="11430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80301" y="4362380"/>
                        <a:ext cx="1143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82C74DD-23D7-45A6-9FE9-62CBB6090805}"/>
              </a:ext>
            </a:extLst>
          </p:cNvPr>
          <p:cNvSpPr txBox="1"/>
          <p:nvPr/>
        </p:nvSpPr>
        <p:spPr>
          <a:xfrm>
            <a:off x="8047961" y="4339587"/>
            <a:ext cx="243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水平方位角（</a:t>
            </a:r>
            <a:r>
              <a:rPr lang="en-US" altLang="zh-CN" dirty="0"/>
              <a:t>azimuth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84118B7-F9B1-47DE-9802-B25B0ABFCD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171753"/>
              </p:ext>
            </p:extLst>
          </p:nvPr>
        </p:nvGraphicFramePr>
        <p:xfrm>
          <a:off x="10092261" y="5098835"/>
          <a:ext cx="1765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3" name="Equation" r:id="rId12" imgW="1765080" imgH="304560" progId="Equation.DSMT4">
                  <p:embed/>
                </p:oleObj>
              </mc:Choice>
              <mc:Fallback>
                <p:oleObj name="Equation" r:id="rId12" imgW="1765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92261" y="5098835"/>
                        <a:ext cx="1765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2CA91E86-45DE-403A-976C-941CBE08B001}"/>
              </a:ext>
            </a:extLst>
          </p:cNvPr>
          <p:cNvSpPr txBox="1"/>
          <p:nvPr/>
        </p:nvSpPr>
        <p:spPr>
          <a:xfrm>
            <a:off x="8047961" y="5076861"/>
            <a:ext cx="207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俯仰角（</a:t>
            </a:r>
            <a:r>
              <a:rPr lang="en-US" altLang="zh-CN" dirty="0"/>
              <a:t>elevation</a:t>
            </a:r>
            <a:r>
              <a:rPr lang="zh-CN" altLang="en-US" dirty="0"/>
              <a:t>）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A8735E-21DC-49C6-9020-BB8B99CEFE22}"/>
              </a:ext>
            </a:extLst>
          </p:cNvPr>
          <p:cNvGrpSpPr/>
          <p:nvPr/>
        </p:nvGrpSpPr>
        <p:grpSpPr>
          <a:xfrm>
            <a:off x="4607757" y="5854062"/>
            <a:ext cx="2976485" cy="374855"/>
            <a:chOff x="3535151" y="5890990"/>
            <a:chExt cx="2976485" cy="37485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ED26DA0-8BB5-4B9F-BF47-5EB51BB4BC28}"/>
                </a:ext>
              </a:extLst>
            </p:cNvPr>
            <p:cNvSpPr txBox="1"/>
            <p:nvPr/>
          </p:nvSpPr>
          <p:spPr>
            <a:xfrm>
              <a:off x="3535151" y="5896513"/>
              <a:ext cx="2976485" cy="369332"/>
            </a:xfrm>
            <a:prstGeom prst="rect">
              <a:avLst/>
            </a:prstGeom>
            <a:solidFill>
              <a:srgbClr val="E9E9F3"/>
            </a:solidFill>
            <a:ln cap="sq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/>
                  </a:solidFill>
                </a:rPr>
                <a:t>目标：估计参数      和       。 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A6D7E90-A2F0-4F18-9975-8E27E3057E8C}"/>
                    </a:ext>
                  </a:extLst>
                </p:cNvPr>
                <p:cNvSpPr/>
                <p:nvPr/>
              </p:nvSpPr>
              <p:spPr>
                <a:xfrm>
                  <a:off x="5179698" y="5890990"/>
                  <a:ext cx="4076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A6D7E90-A2F0-4F18-9975-8E27E3057E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698" y="5890990"/>
                  <a:ext cx="407676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9981AD7-7BDB-437E-A951-754A3B03852E}"/>
                    </a:ext>
                  </a:extLst>
                </p:cNvPr>
                <p:cNvSpPr/>
                <p:nvPr/>
              </p:nvSpPr>
              <p:spPr>
                <a:xfrm>
                  <a:off x="5804477" y="5893152"/>
                  <a:ext cx="4044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9981AD7-7BDB-437E-A951-754A3B0385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477" y="5893152"/>
                  <a:ext cx="404406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408811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10724</TotalTime>
  <Words>2671</Words>
  <Application>Microsoft Office PowerPoint</Application>
  <PresentationFormat>宽屏</PresentationFormat>
  <Paragraphs>410</Paragraphs>
  <Slides>52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等线</vt:lpstr>
      <vt:lpstr>华文中宋</vt:lpstr>
      <vt:lpstr>宋体</vt:lpstr>
      <vt:lpstr>微软雅黑</vt:lpstr>
      <vt:lpstr>Arial</vt:lpstr>
      <vt:lpstr>Calibri</vt:lpstr>
      <vt:lpstr>Cambria Math</vt:lpstr>
      <vt:lpstr>Gill Sans MT</vt:lpstr>
      <vt:lpstr>Times New Roman</vt:lpstr>
      <vt:lpstr>Wingdings</vt:lpstr>
      <vt:lpstr>1_Office 主题​​</vt:lpstr>
      <vt:lpstr>Equation</vt:lpstr>
      <vt:lpstr>MathType 7.0 Equation</vt:lpstr>
      <vt:lpstr>PowerPoint 演示文稿</vt:lpstr>
      <vt:lpstr>大纲</vt:lpstr>
      <vt:lpstr>大纲</vt:lpstr>
      <vt:lpstr>波达方向估计的应用</vt:lpstr>
      <vt:lpstr>波达方向估计</vt:lpstr>
      <vt:lpstr>声压和声质点振速</vt:lpstr>
      <vt:lpstr>声矢量传感器Ⅰ</vt:lpstr>
      <vt:lpstr>声矢量传感器Ⅱ</vt:lpstr>
      <vt:lpstr>时域接收信号模型Ⅰ</vt:lpstr>
      <vt:lpstr>时域接收信号模型Ⅱ</vt:lpstr>
      <vt:lpstr>时频域接收信号模型</vt:lpstr>
      <vt:lpstr>声场强度</vt:lpstr>
      <vt:lpstr>时域DOA估计算子</vt:lpstr>
      <vt:lpstr>大纲</vt:lpstr>
      <vt:lpstr>语音信号的WDO假设</vt:lpstr>
      <vt:lpstr>单源直接路径占优</vt:lpstr>
      <vt:lpstr>强度向量的分布</vt:lpstr>
      <vt:lpstr>模长判别式</vt:lpstr>
      <vt:lpstr>帧最占优声源判别式Ⅰ</vt:lpstr>
      <vt:lpstr>帧最占优声源判别式Ⅱ</vt:lpstr>
      <vt:lpstr>多源分类和DOA提取</vt:lpstr>
      <vt:lpstr>要点总结</vt:lpstr>
      <vt:lpstr>性能评估准则与仿真设置</vt:lpstr>
      <vt:lpstr>精确性评估Ⅰ</vt:lpstr>
      <vt:lpstr>精确性评估Ⅱ</vt:lpstr>
      <vt:lpstr>鲁棒性评估</vt:lpstr>
      <vt:lpstr>实验评估</vt:lpstr>
      <vt:lpstr>大纲</vt:lpstr>
      <vt:lpstr>语音存在的时频点判别</vt:lpstr>
      <vt:lpstr>局部最占优声源判别</vt:lpstr>
      <vt:lpstr>多源一致性判别Ⅰ</vt:lpstr>
      <vt:lpstr>多源一致性判别Ⅱ</vt:lpstr>
      <vt:lpstr>多源分类和DOA提取</vt:lpstr>
      <vt:lpstr>精确性评估</vt:lpstr>
      <vt:lpstr>鲁棒性评估</vt:lpstr>
      <vt:lpstr>实验结果Ⅰ</vt:lpstr>
      <vt:lpstr>实验结果Ⅱ</vt:lpstr>
      <vt:lpstr>要点总结</vt:lpstr>
      <vt:lpstr>大纲</vt:lpstr>
      <vt:lpstr>邻近声源场景</vt:lpstr>
      <vt:lpstr>低混响单源点分析</vt:lpstr>
      <vt:lpstr>DOA提取分析</vt:lpstr>
      <vt:lpstr>兼顾邻近声源场景的DOA估计</vt:lpstr>
      <vt:lpstr>基于直方图的实现</vt:lpstr>
      <vt:lpstr>基于聚类的实现</vt:lpstr>
      <vt:lpstr>基于高斯混合模型的实现</vt:lpstr>
      <vt:lpstr>性能评估Ⅰ</vt:lpstr>
      <vt:lpstr>性能评估Ⅱ</vt:lpstr>
      <vt:lpstr>时频点挑选</vt:lpstr>
      <vt:lpstr>总结与展望</vt:lpstr>
      <vt:lpstr>致谢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2018新增纵向科研项目27项</dc:title>
  <dc:creator>antpeter</dc:creator>
  <cp:lastModifiedBy>gengjh</cp:lastModifiedBy>
  <cp:revision>859</cp:revision>
  <dcterms:created xsi:type="dcterms:W3CDTF">2018-08-22T07:36:00Z</dcterms:created>
  <dcterms:modified xsi:type="dcterms:W3CDTF">2022-05-18T17:16:03Z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